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21"/>
  </p:notesMasterIdLst>
  <p:handoutMasterIdLst>
    <p:handoutMasterId r:id="rId22"/>
  </p:handoutMasterIdLst>
  <p:sldIdLst>
    <p:sldId id="257" r:id="rId3"/>
    <p:sldId id="258" r:id="rId4"/>
    <p:sldId id="293" r:id="rId5"/>
    <p:sldId id="263" r:id="rId6"/>
    <p:sldId id="259" r:id="rId7"/>
    <p:sldId id="273" r:id="rId8"/>
    <p:sldId id="274" r:id="rId9"/>
    <p:sldId id="275" r:id="rId10"/>
    <p:sldId id="276" r:id="rId11"/>
    <p:sldId id="290" r:id="rId12"/>
    <p:sldId id="278" r:id="rId13"/>
    <p:sldId id="279" r:id="rId14"/>
    <p:sldId id="280" r:id="rId15"/>
    <p:sldId id="291" r:id="rId16"/>
    <p:sldId id="289" r:id="rId17"/>
    <p:sldId id="292" r:id="rId18"/>
    <p:sldId id="265" r:id="rId19"/>
    <p:sldId id="272" r:id="rId20"/>
  </p:sldIdLst>
  <p:sldSz cx="12192000" cy="6858000"/>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859" autoAdjust="0"/>
  </p:normalViewPr>
  <p:slideViewPr>
    <p:cSldViewPr snapToGrid="0">
      <p:cViewPr varScale="1">
        <p:scale>
          <a:sx n="108" d="100"/>
          <a:sy n="108" d="100"/>
        </p:scale>
        <p:origin x="776" y="184"/>
      </p:cViewPr>
      <p:guideLst>
        <p:guide orient="horz" pos="2160"/>
        <p:guide pos="3840"/>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3/17/20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3/17/20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a:t>
            </a:fld>
            <a:endParaRPr lang="en-US"/>
          </a:p>
        </p:txBody>
      </p:sp>
    </p:spTree>
    <p:extLst>
      <p:ext uri="{BB962C8B-B14F-4D97-AF65-F5344CB8AC3E}">
        <p14:creationId xmlns:p14="http://schemas.microsoft.com/office/powerpoint/2010/main" val="249116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10</a:t>
            </a:fld>
            <a:endParaRPr lang="en-US"/>
          </a:p>
        </p:txBody>
      </p:sp>
    </p:spTree>
    <p:extLst>
      <p:ext uri="{BB962C8B-B14F-4D97-AF65-F5344CB8AC3E}">
        <p14:creationId xmlns:p14="http://schemas.microsoft.com/office/powerpoint/2010/main" val="2100217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15</a:t>
            </a:fld>
            <a:endParaRPr lang="en-US"/>
          </a:p>
        </p:txBody>
      </p:sp>
    </p:spTree>
    <p:extLst>
      <p:ext uri="{BB962C8B-B14F-4D97-AF65-F5344CB8AC3E}">
        <p14:creationId xmlns:p14="http://schemas.microsoft.com/office/powerpoint/2010/main" val="286656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7CD11A-EED3-40CE-98A3-28FEE84867B3}" type="slidenum">
              <a:rPr lang="en-US" smtClean="0"/>
              <a:t>18</a:t>
            </a:fld>
            <a:endParaRPr lang="en-US"/>
          </a:p>
        </p:txBody>
      </p:sp>
    </p:spTree>
    <p:extLst>
      <p:ext uri="{BB962C8B-B14F-4D97-AF65-F5344CB8AC3E}">
        <p14:creationId xmlns:p14="http://schemas.microsoft.com/office/powerpoint/2010/main" val="180377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a:p>
        </p:txBody>
      </p:sp>
    </p:spTree>
    <p:extLst>
      <p:ext uri="{BB962C8B-B14F-4D97-AF65-F5344CB8AC3E}">
        <p14:creationId xmlns:p14="http://schemas.microsoft.com/office/powerpoint/2010/main" val="333209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a:p>
        </p:txBody>
      </p:sp>
    </p:spTree>
    <p:extLst>
      <p:ext uri="{BB962C8B-B14F-4D97-AF65-F5344CB8AC3E}">
        <p14:creationId xmlns:p14="http://schemas.microsoft.com/office/powerpoint/2010/main" val="1008689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a:p>
        </p:txBody>
      </p:sp>
    </p:spTree>
    <p:extLst>
      <p:ext uri="{BB962C8B-B14F-4D97-AF65-F5344CB8AC3E}">
        <p14:creationId xmlns:p14="http://schemas.microsoft.com/office/powerpoint/2010/main" val="1738137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a:p>
        </p:txBody>
      </p:sp>
    </p:spTree>
    <p:extLst>
      <p:ext uri="{BB962C8B-B14F-4D97-AF65-F5344CB8AC3E}">
        <p14:creationId xmlns:p14="http://schemas.microsoft.com/office/powerpoint/2010/main" val="39097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a:p>
        </p:txBody>
      </p:sp>
    </p:spTree>
    <p:extLst>
      <p:ext uri="{BB962C8B-B14F-4D97-AF65-F5344CB8AC3E}">
        <p14:creationId xmlns:p14="http://schemas.microsoft.com/office/powerpoint/2010/main" val="4164232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a:p>
        </p:txBody>
      </p:sp>
    </p:spTree>
    <p:extLst>
      <p:ext uri="{BB962C8B-B14F-4D97-AF65-F5344CB8AC3E}">
        <p14:creationId xmlns:p14="http://schemas.microsoft.com/office/powerpoint/2010/main" val="3996779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a:p>
        </p:txBody>
      </p:sp>
    </p:spTree>
    <p:extLst>
      <p:ext uri="{BB962C8B-B14F-4D97-AF65-F5344CB8AC3E}">
        <p14:creationId xmlns:p14="http://schemas.microsoft.com/office/powerpoint/2010/main" val="884370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a:p>
        </p:txBody>
      </p:sp>
    </p:spTree>
    <p:extLst>
      <p:ext uri="{BB962C8B-B14F-4D97-AF65-F5344CB8AC3E}">
        <p14:creationId xmlns:p14="http://schemas.microsoft.com/office/powerpoint/2010/main" val="610879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68DC83-4358-4069-9A04-36F684952B41}" type="datetime1">
              <a:rPr lang="en-US" smtClean="0"/>
              <a:t>3/17/20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387502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619435-DEBC-444A-913E-FBD2C4CF0E59}" type="datetime1">
              <a:rPr lang="en-US" smtClean="0"/>
              <a:t>3/17/20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a:p>
        </p:txBody>
      </p:sp>
    </p:spTree>
    <p:extLst>
      <p:ext uri="{BB962C8B-B14F-4D97-AF65-F5344CB8AC3E}">
        <p14:creationId xmlns:p14="http://schemas.microsoft.com/office/powerpoint/2010/main" val="31363465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619435-DEBC-444A-913E-FBD2C4CF0E59}" type="datetime1">
              <a:rPr lang="en-US" smtClean="0"/>
              <a:t>3/17/20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a:p>
        </p:txBody>
      </p:sp>
    </p:spTree>
    <p:extLst>
      <p:ext uri="{BB962C8B-B14F-4D97-AF65-F5344CB8AC3E}">
        <p14:creationId xmlns:p14="http://schemas.microsoft.com/office/powerpoint/2010/main" val="17182840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619435-DEBC-444A-913E-FBD2C4CF0E59}" type="datetime1">
              <a:rPr lang="en-US" smtClean="0"/>
              <a:t>3/17/20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956022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3619435-DEBC-444A-913E-FBD2C4CF0E59}" type="datetime1">
              <a:rPr lang="en-US" smtClean="0"/>
              <a:t>3/17/20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a:p>
        </p:txBody>
      </p:sp>
    </p:spTree>
    <p:extLst>
      <p:ext uri="{BB962C8B-B14F-4D97-AF65-F5344CB8AC3E}">
        <p14:creationId xmlns:p14="http://schemas.microsoft.com/office/powerpoint/2010/main" val="208754117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3619435-DEBC-444A-913E-FBD2C4CF0E59}" type="datetime1">
              <a:rPr lang="en-US" smtClean="0"/>
              <a:t>3/17/20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a:p>
        </p:txBody>
      </p:sp>
    </p:spTree>
    <p:extLst>
      <p:ext uri="{BB962C8B-B14F-4D97-AF65-F5344CB8AC3E}">
        <p14:creationId xmlns:p14="http://schemas.microsoft.com/office/powerpoint/2010/main" val="3817561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3619435-DEBC-444A-913E-FBD2C4CF0E59}" type="datetime1">
              <a:rPr lang="en-US" smtClean="0"/>
              <a:t>3/17/20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a:p>
        </p:txBody>
      </p:sp>
    </p:spTree>
    <p:extLst>
      <p:ext uri="{BB962C8B-B14F-4D97-AF65-F5344CB8AC3E}">
        <p14:creationId xmlns:p14="http://schemas.microsoft.com/office/powerpoint/2010/main" val="201812472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6D5BB5-8E37-492B-8843-1477E0364CB8}" type="datetime1">
              <a:rPr lang="en-US" smtClean="0"/>
              <a:t>3/17/20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214264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57E38-DB3A-4089-B386-FFD9F1943ECB}" type="datetime1">
              <a:rPr lang="en-US" smtClean="0"/>
              <a:t>3/17/20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105520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F57356-1F59-4D89-9F54-28C9F76813D7}" type="datetime1">
              <a:rPr lang="en-US" smtClean="0"/>
              <a:t>3/17/20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3541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E48F21-3C02-407D-A180-361657C962A9}" type="datetime1">
              <a:rPr lang="en-US" smtClean="0"/>
              <a:t>3/17/20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310859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D8FB26-DB44-4B23-8E2C-73FCFB6E6A5C}" type="datetime1">
              <a:rPr lang="en-US" smtClean="0"/>
              <a:t>3/17/20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3679311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78A1B2-E24B-4D01-B1F3-1C91DA614AC9}" type="datetime1">
              <a:rPr lang="en-US" smtClean="0"/>
              <a:t>3/17/20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171009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D7B829-4D67-4482-B952-BBD9DCA0A419}" type="datetime1">
              <a:rPr lang="en-US" smtClean="0"/>
              <a:t>3/17/20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1564988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4990D-3D92-40C3-8F0D-2F9DF871B3E2}" type="datetime1">
              <a:rPr lang="en-US" smtClean="0"/>
              <a:t>3/17/20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341655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1E435C0-D298-4C67-8022-2A6AB1B2BA62}" type="datetime1">
              <a:rPr lang="en-US" smtClean="0"/>
              <a:t>3/17/20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375769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E8F8098-106E-436A-B7C8-8017C782259C}" type="datetime1">
              <a:rPr lang="en-US" smtClean="0"/>
              <a:t>3/17/20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a:p>
        </p:txBody>
      </p:sp>
    </p:spTree>
    <p:extLst>
      <p:ext uri="{BB962C8B-B14F-4D97-AF65-F5344CB8AC3E}">
        <p14:creationId xmlns:p14="http://schemas.microsoft.com/office/powerpoint/2010/main" val="426709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3619435-DEBC-444A-913E-FBD2C4CF0E59}" type="datetime1">
              <a:rPr lang="en-US" smtClean="0"/>
              <a:t>3/17/20</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5B29C50-D6F1-4DB6-9B68-F4CD3996E9CF}" type="slidenum">
              <a:rPr lang="en-US" smtClean="0"/>
              <a:pPr/>
              <a:t>‹#›</a:t>
            </a:fld>
            <a:endParaRPr lang="en-US"/>
          </a:p>
        </p:txBody>
      </p:sp>
    </p:spTree>
    <p:extLst>
      <p:ext uri="{BB962C8B-B14F-4D97-AF65-F5344CB8AC3E}">
        <p14:creationId xmlns:p14="http://schemas.microsoft.com/office/powerpoint/2010/main" val="59945901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8" userDrawn="1">
          <p15:clr>
            <a:srgbClr val="F26B43"/>
          </p15:clr>
        </p15:guide>
        <p15:guide id="4" pos="6648" userDrawn="1">
          <p15:clr>
            <a:srgbClr val="F26B43"/>
          </p15:clr>
        </p15:guide>
        <p15:guide id="5" orient="horz" pos="3528" userDrawn="1">
          <p15:clr>
            <a:srgbClr val="F26B43"/>
          </p15:clr>
        </p15:guide>
        <p15:guide id="6" orient="horz" pos="1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50192"/>
            <a:ext cx="9144000" cy="2387600"/>
          </a:xfrm>
        </p:spPr>
        <p:txBody>
          <a:bodyPr>
            <a:normAutofit/>
          </a:bodyPr>
          <a:lstStyle/>
          <a:p>
            <a:r>
              <a:rPr lang="en-US" sz="5400" dirty="0"/>
              <a:t>Promoting Student Success in an Online Classroom</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0" y="5548993"/>
            <a:ext cx="1159332" cy="1159332"/>
          </a:xfrm>
          <a:prstGeom prst="rect">
            <a:avLst/>
          </a:prstGeom>
        </p:spPr>
      </p:pic>
    </p:spTree>
    <p:custDataLst>
      <p:tags r:id="rId1"/>
    </p:custDataLst>
    <p:extLst>
      <p:ext uri="{BB962C8B-B14F-4D97-AF65-F5344CB8AC3E}">
        <p14:creationId xmlns:p14="http://schemas.microsoft.com/office/powerpoint/2010/main" val="1990881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Make Career Connections</a:t>
            </a:r>
          </a:p>
        </p:txBody>
      </p:sp>
      <p:sp>
        <p:nvSpPr>
          <p:cNvPr id="3" name="Content Placeholder 2"/>
          <p:cNvSpPr>
            <a:spLocks noGrp="1"/>
          </p:cNvSpPr>
          <p:nvPr>
            <p:ph idx="1"/>
          </p:nvPr>
        </p:nvSpPr>
        <p:spPr>
          <a:xfrm>
            <a:off x="457200" y="1825625"/>
            <a:ext cx="10096500" cy="1597513"/>
          </a:xfrm>
        </p:spPr>
        <p:txBody>
          <a:bodyPr>
            <a:normAutofit/>
          </a:bodyPr>
          <a:lstStyle/>
          <a:p>
            <a:r>
              <a:rPr lang="en-US" dirty="0"/>
              <a:t>Demonstrate connection between the course and future career</a:t>
            </a:r>
          </a:p>
          <a:p>
            <a:r>
              <a:rPr lang="en-US" dirty="0"/>
              <a:t>Explore career options and resources</a:t>
            </a:r>
          </a:p>
        </p:txBody>
      </p:sp>
      <p:sp>
        <p:nvSpPr>
          <p:cNvPr id="4" name="Rectangle 3"/>
          <p:cNvSpPr/>
          <p:nvPr/>
        </p:nvSpPr>
        <p:spPr>
          <a:xfrm>
            <a:off x="11156102" y="753581"/>
            <a:ext cx="88678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06</a:t>
            </a:r>
          </a:p>
        </p:txBody>
      </p:sp>
      <p:sp>
        <p:nvSpPr>
          <p:cNvPr id="5" name="Rectangle 4"/>
          <p:cNvSpPr/>
          <p:nvPr/>
        </p:nvSpPr>
        <p:spPr>
          <a:xfrm>
            <a:off x="4227616" y="3458063"/>
            <a:ext cx="7815267" cy="2031325"/>
          </a:xfrm>
          <a:prstGeom prst="rect">
            <a:avLst/>
          </a:prstGeom>
        </p:spPr>
        <p:txBody>
          <a:bodyPr wrap="square">
            <a:spAutoFit/>
          </a:bodyPr>
          <a:lstStyle/>
          <a:p>
            <a:r>
              <a:rPr lang="en-US" dirty="0">
                <a:solidFill>
                  <a:schemeClr val="tx2"/>
                </a:solidFill>
              </a:rPr>
              <a:t>Classroom Tips:</a:t>
            </a:r>
          </a:p>
          <a:p>
            <a:pPr marL="285750" indent="-285750">
              <a:buFont typeface="Arial" panose="020B0604020202020204" pitchFamily="34" charset="0"/>
              <a:buChar char="•"/>
            </a:pPr>
            <a:r>
              <a:rPr lang="en-US" dirty="0">
                <a:solidFill>
                  <a:schemeClr val="tx2"/>
                </a:solidFill>
              </a:rPr>
              <a:t>Present questions in the discussion asking students how the content is related to their future career. </a:t>
            </a:r>
          </a:p>
          <a:p>
            <a:pPr marL="285750" indent="-285750">
              <a:buFont typeface="Arial" panose="020B0604020202020204" pitchFamily="34" charset="0"/>
              <a:buChar char="•"/>
            </a:pPr>
            <a:r>
              <a:rPr lang="en-US" dirty="0">
                <a:solidFill>
                  <a:schemeClr val="tx2"/>
                </a:solidFill>
              </a:rPr>
              <a:t>Consider adding a “career corner” to all weekly announcements</a:t>
            </a:r>
          </a:p>
          <a:p>
            <a:pPr marL="285750" indent="-285750">
              <a:buFont typeface="Arial" panose="020B0604020202020204" pitchFamily="34" charset="0"/>
              <a:buChar char="•"/>
            </a:pPr>
            <a:r>
              <a:rPr lang="en-US" dirty="0">
                <a:solidFill>
                  <a:schemeClr val="tx2"/>
                </a:solidFill>
              </a:rPr>
              <a:t>Provide information about professional associations and offer opportunities for students to call on your professional experience and knowledge when they have career questions. Encourage those questions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756" y="3423138"/>
            <a:ext cx="3829018" cy="2476896"/>
          </a:xfrm>
          <a:prstGeom prst="rect">
            <a:avLst/>
          </a:prstGeom>
        </p:spPr>
      </p:pic>
    </p:spTree>
    <p:custDataLst>
      <p:tags r:id="rId1"/>
    </p:custDataLst>
    <p:extLst>
      <p:ext uri="{BB962C8B-B14F-4D97-AF65-F5344CB8AC3E}">
        <p14:creationId xmlns:p14="http://schemas.microsoft.com/office/powerpoint/2010/main" val="4289011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Reward</a:t>
            </a:r>
          </a:p>
        </p:txBody>
      </p:sp>
      <p:sp>
        <p:nvSpPr>
          <p:cNvPr id="3" name="Content Placeholder 2"/>
          <p:cNvSpPr>
            <a:spLocks noGrp="1"/>
          </p:cNvSpPr>
          <p:nvPr>
            <p:ph idx="1"/>
          </p:nvPr>
        </p:nvSpPr>
        <p:spPr>
          <a:xfrm>
            <a:off x="195968" y="1866447"/>
            <a:ext cx="10096500" cy="1791153"/>
          </a:xfrm>
        </p:spPr>
        <p:txBody>
          <a:bodyPr/>
          <a:lstStyle/>
          <a:p>
            <a:pPr lvl="1"/>
            <a:r>
              <a:rPr lang="en-US" dirty="0"/>
              <a:t>Grades as reward</a:t>
            </a:r>
          </a:p>
          <a:p>
            <a:pPr lvl="1"/>
            <a:r>
              <a:rPr lang="en-US" dirty="0"/>
              <a:t>Feedback as reward</a:t>
            </a:r>
          </a:p>
          <a:p>
            <a:pPr lvl="1"/>
            <a:r>
              <a:rPr lang="en-US" dirty="0"/>
              <a:t>Recognition as reward</a:t>
            </a:r>
          </a:p>
          <a:p>
            <a:pPr lvl="1"/>
            <a:endParaRPr lang="en-US" dirty="0"/>
          </a:p>
          <a:p>
            <a:pPr marL="0" indent="0">
              <a:buNone/>
            </a:pPr>
            <a:endParaRPr lang="en-US" b="1" dirty="0"/>
          </a:p>
          <a:p>
            <a:pPr marL="0" indent="0">
              <a:buNone/>
            </a:pPr>
            <a:endParaRPr lang="en-US" dirty="0"/>
          </a:p>
        </p:txBody>
      </p:sp>
      <p:sp>
        <p:nvSpPr>
          <p:cNvPr id="4" name="Rectangle 3"/>
          <p:cNvSpPr/>
          <p:nvPr/>
        </p:nvSpPr>
        <p:spPr>
          <a:xfrm>
            <a:off x="11156102" y="753581"/>
            <a:ext cx="88678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05</a:t>
            </a:r>
          </a:p>
        </p:txBody>
      </p:sp>
      <p:sp>
        <p:nvSpPr>
          <p:cNvPr id="5" name="Rectangle 4"/>
          <p:cNvSpPr/>
          <p:nvPr/>
        </p:nvSpPr>
        <p:spPr>
          <a:xfrm>
            <a:off x="4073236" y="3503220"/>
            <a:ext cx="7647709" cy="2031325"/>
          </a:xfrm>
          <a:prstGeom prst="rect">
            <a:avLst/>
          </a:prstGeom>
        </p:spPr>
        <p:txBody>
          <a:bodyPr wrap="square">
            <a:spAutoFit/>
          </a:bodyPr>
          <a:lstStyle/>
          <a:p>
            <a:r>
              <a:rPr lang="en-US" dirty="0">
                <a:solidFill>
                  <a:schemeClr val="tx2"/>
                </a:solidFill>
              </a:rPr>
              <a:t>Classroom Tips:</a:t>
            </a:r>
          </a:p>
          <a:p>
            <a:pPr marL="285750" indent="-285750">
              <a:buFont typeface="Arial" panose="020B0604020202020204" pitchFamily="34" charset="0"/>
              <a:buChar char="•"/>
            </a:pPr>
            <a:r>
              <a:rPr lang="en-US" dirty="0">
                <a:solidFill>
                  <a:schemeClr val="tx2"/>
                </a:solidFill>
              </a:rPr>
              <a:t>Provide balanced feedback. Indicate what the student did well, how they can improve, and clearly articulate why the grade they received is the grade they earned.</a:t>
            </a:r>
          </a:p>
          <a:p>
            <a:pPr marL="285750" indent="-285750">
              <a:buFont typeface="Arial" panose="020B0604020202020204" pitchFamily="34" charset="0"/>
              <a:buChar char="•"/>
            </a:pPr>
            <a:r>
              <a:rPr lang="en-US" dirty="0">
                <a:solidFill>
                  <a:schemeClr val="tx2"/>
                </a:solidFill>
              </a:rPr>
              <a:t>Call out exceptional student performance. If a majority of students did well on a particular assignment consider calling that out in an announcement and encourage the same quality of work in future weeks.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04" y="3503220"/>
            <a:ext cx="2872153" cy="2417994"/>
          </a:xfrm>
          <a:prstGeom prst="rect">
            <a:avLst/>
          </a:prstGeom>
        </p:spPr>
      </p:pic>
    </p:spTree>
    <p:custDataLst>
      <p:tags r:id="rId1"/>
    </p:custDataLst>
    <p:extLst>
      <p:ext uri="{BB962C8B-B14F-4D97-AF65-F5344CB8AC3E}">
        <p14:creationId xmlns:p14="http://schemas.microsoft.com/office/powerpoint/2010/main" val="54290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the Motivation</a:t>
            </a:r>
          </a:p>
        </p:txBody>
      </p:sp>
      <p:sp>
        <p:nvSpPr>
          <p:cNvPr id="3" name="Content Placeholder 2"/>
          <p:cNvSpPr>
            <a:spLocks noGrp="1"/>
          </p:cNvSpPr>
          <p:nvPr>
            <p:ph idx="1"/>
          </p:nvPr>
        </p:nvSpPr>
        <p:spPr>
          <a:xfrm>
            <a:off x="457200" y="1825625"/>
            <a:ext cx="10096500" cy="1738190"/>
          </a:xfrm>
        </p:spPr>
        <p:txBody>
          <a:bodyPr/>
          <a:lstStyle/>
          <a:p>
            <a:r>
              <a:rPr lang="en-US" dirty="0"/>
              <a:t>Motivation is key</a:t>
            </a:r>
          </a:p>
          <a:p>
            <a:r>
              <a:rPr lang="en-US" dirty="0"/>
              <a:t>We play a material role in that motivation</a:t>
            </a:r>
          </a:p>
          <a:p>
            <a:pPr marL="0" indent="0">
              <a:buNone/>
            </a:pPr>
            <a:endParaRPr lang="en-US" dirty="0"/>
          </a:p>
        </p:txBody>
      </p:sp>
      <p:sp>
        <p:nvSpPr>
          <p:cNvPr id="4" name="Rectangle 3"/>
          <p:cNvSpPr/>
          <p:nvPr/>
        </p:nvSpPr>
        <p:spPr>
          <a:xfrm>
            <a:off x="11156102" y="753581"/>
            <a:ext cx="88678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04</a:t>
            </a:r>
          </a:p>
        </p:txBody>
      </p:sp>
      <p:sp>
        <p:nvSpPr>
          <p:cNvPr id="5" name="Rectangle 4"/>
          <p:cNvSpPr/>
          <p:nvPr/>
        </p:nvSpPr>
        <p:spPr>
          <a:xfrm>
            <a:off x="3395023" y="3563815"/>
            <a:ext cx="8796977" cy="1477328"/>
          </a:xfrm>
          <a:prstGeom prst="rect">
            <a:avLst/>
          </a:prstGeom>
        </p:spPr>
        <p:txBody>
          <a:bodyPr wrap="square">
            <a:spAutoFit/>
          </a:bodyPr>
          <a:lstStyle/>
          <a:p>
            <a:r>
              <a:rPr lang="en-US" dirty="0">
                <a:solidFill>
                  <a:schemeClr val="tx2"/>
                </a:solidFill>
              </a:rPr>
              <a:t>Classroom Tips:</a:t>
            </a:r>
          </a:p>
          <a:p>
            <a:pPr marL="285750" indent="-285750">
              <a:buFont typeface="Arial" panose="020B0604020202020204" pitchFamily="34" charset="0"/>
              <a:buChar char="•"/>
            </a:pPr>
            <a:r>
              <a:rPr lang="en-US" dirty="0">
                <a:solidFill>
                  <a:schemeClr val="tx2"/>
                </a:solidFill>
              </a:rPr>
              <a:t>Uncover that motivation in the initial/introduction post and throughout the term.</a:t>
            </a:r>
          </a:p>
          <a:p>
            <a:pPr marL="285750" indent="-285750">
              <a:buFont typeface="Arial" panose="020B0604020202020204" pitchFamily="34" charset="0"/>
              <a:buChar char="•"/>
            </a:pPr>
            <a:r>
              <a:rPr lang="en-US" dirty="0">
                <a:solidFill>
                  <a:schemeClr val="tx2"/>
                </a:solidFill>
              </a:rPr>
              <a:t>Show genuine interest in career goals and help!</a:t>
            </a:r>
          </a:p>
          <a:p>
            <a:pPr marL="285750" indent="-285750">
              <a:buFont typeface="Arial" panose="020B0604020202020204" pitchFamily="34" charset="0"/>
              <a:buChar char="•"/>
            </a:pPr>
            <a:r>
              <a:rPr lang="en-US" dirty="0">
                <a:solidFill>
                  <a:schemeClr val="tx2"/>
                </a:solidFill>
              </a:rPr>
              <a:t>Create forums wherein students can discuss future plans.</a:t>
            </a:r>
          </a:p>
          <a:p>
            <a:pPr marL="285750" indent="-285750">
              <a:buFont typeface="Arial" panose="020B0604020202020204" pitchFamily="34" charset="0"/>
              <a:buChar char="•"/>
            </a:pPr>
            <a:r>
              <a:rPr lang="en-US" dirty="0">
                <a:solidFill>
                  <a:schemeClr val="tx2"/>
                </a:solidFill>
              </a:rPr>
              <a:t>Send reminders asking students to “Remember the Motivation”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598740"/>
            <a:ext cx="2370591" cy="2370591"/>
          </a:xfrm>
          <a:prstGeom prst="rect">
            <a:avLst/>
          </a:prstGeom>
        </p:spPr>
      </p:pic>
    </p:spTree>
    <p:custDataLst>
      <p:tags r:id="rId1"/>
    </p:custDataLst>
    <p:extLst>
      <p:ext uri="{BB962C8B-B14F-4D97-AF65-F5344CB8AC3E}">
        <p14:creationId xmlns:p14="http://schemas.microsoft.com/office/powerpoint/2010/main" val="771203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489"/>
            <a:ext cx="10096500" cy="1150907"/>
          </a:xfrm>
        </p:spPr>
        <p:txBody>
          <a:bodyPr/>
          <a:lstStyle/>
          <a:p>
            <a:r>
              <a:rPr lang="en-US" dirty="0"/>
              <a:t>Make it Emotional</a:t>
            </a:r>
          </a:p>
        </p:txBody>
      </p:sp>
      <p:sp>
        <p:nvSpPr>
          <p:cNvPr id="3" name="Content Placeholder 2"/>
          <p:cNvSpPr>
            <a:spLocks noGrp="1"/>
          </p:cNvSpPr>
          <p:nvPr>
            <p:ph idx="1"/>
          </p:nvPr>
        </p:nvSpPr>
        <p:spPr>
          <a:xfrm>
            <a:off x="457200" y="1327665"/>
            <a:ext cx="10096500" cy="4240439"/>
          </a:xfrm>
        </p:spPr>
        <p:txBody>
          <a:bodyPr>
            <a:normAutofit/>
          </a:bodyPr>
          <a:lstStyle/>
          <a:p>
            <a:pPr lvl="1"/>
            <a:r>
              <a:rPr lang="en-US" sz="3100" dirty="0"/>
              <a:t>Demonstrate emotional intelligence</a:t>
            </a:r>
          </a:p>
          <a:p>
            <a:pPr lvl="1"/>
            <a:r>
              <a:rPr lang="en-US" sz="3100" dirty="0"/>
              <a:t>Show genuine interest and enthusiasm</a:t>
            </a:r>
          </a:p>
          <a:p>
            <a:pPr lvl="1"/>
            <a:r>
              <a:rPr lang="en-US" sz="3100" dirty="0"/>
              <a:t>Connect and share</a:t>
            </a:r>
          </a:p>
          <a:p>
            <a:pPr lvl="1"/>
            <a:endParaRPr lang="en-US" sz="1600" dirty="0"/>
          </a:p>
          <a:p>
            <a:pPr marL="457200" lvl="1" indent="0">
              <a:buNone/>
            </a:pPr>
            <a:endParaRPr lang="en-US" sz="1600" dirty="0"/>
          </a:p>
          <a:p>
            <a:pPr marL="457200" lvl="1" indent="0">
              <a:buNone/>
            </a:pPr>
            <a:endParaRPr lang="en-US" sz="1600" dirty="0"/>
          </a:p>
          <a:p>
            <a:pPr marL="457200" lvl="1" indent="0">
              <a:buNone/>
            </a:pPr>
            <a:endParaRPr lang="en-US" sz="2800" dirty="0">
              <a:solidFill>
                <a:schemeClr val="accent6">
                  <a:lumMod val="75000"/>
                </a:schemeClr>
              </a:solidFill>
            </a:endParaRPr>
          </a:p>
          <a:p>
            <a:pPr marL="457200" lvl="1" indent="0">
              <a:buNone/>
            </a:pPr>
            <a:endParaRPr lang="en-US" sz="2800" dirty="0">
              <a:solidFill>
                <a:schemeClr val="accent6">
                  <a:lumMod val="75000"/>
                </a:schemeClr>
              </a:solidFill>
            </a:endParaRPr>
          </a:p>
          <a:p>
            <a:pPr marL="457200" lvl="1" indent="0">
              <a:buNone/>
            </a:pPr>
            <a:endParaRPr lang="en-US" sz="2800" dirty="0">
              <a:solidFill>
                <a:schemeClr val="accent6">
                  <a:lumMod val="75000"/>
                </a:schemeClr>
              </a:solidFill>
            </a:endParaRPr>
          </a:p>
        </p:txBody>
      </p:sp>
      <p:sp>
        <p:nvSpPr>
          <p:cNvPr id="4" name="Rectangle 3"/>
          <p:cNvSpPr/>
          <p:nvPr/>
        </p:nvSpPr>
        <p:spPr>
          <a:xfrm>
            <a:off x="11156102" y="753581"/>
            <a:ext cx="88678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03</a:t>
            </a:r>
          </a:p>
        </p:txBody>
      </p:sp>
      <p:sp>
        <p:nvSpPr>
          <p:cNvPr id="5" name="Rectangle 4"/>
          <p:cNvSpPr/>
          <p:nvPr/>
        </p:nvSpPr>
        <p:spPr>
          <a:xfrm>
            <a:off x="3522977" y="3088960"/>
            <a:ext cx="7522029" cy="3416320"/>
          </a:xfrm>
          <a:prstGeom prst="rect">
            <a:avLst/>
          </a:prstGeom>
        </p:spPr>
        <p:txBody>
          <a:bodyPr wrap="square">
            <a:spAutoFit/>
          </a:bodyPr>
          <a:lstStyle/>
          <a:p>
            <a:r>
              <a:rPr lang="en-US" dirty="0">
                <a:solidFill>
                  <a:schemeClr val="tx2"/>
                </a:solidFill>
              </a:rPr>
              <a:t>Classroom Tips:</a:t>
            </a:r>
          </a:p>
          <a:p>
            <a:pPr marL="285750" indent="-285750">
              <a:buFont typeface="Arial" panose="020B0604020202020204" pitchFamily="34" charset="0"/>
              <a:buChar char="•"/>
            </a:pPr>
            <a:r>
              <a:rPr lang="en-US" dirty="0">
                <a:solidFill>
                  <a:schemeClr val="tx2"/>
                </a:solidFill>
              </a:rPr>
              <a:t>Respond to students in a respectful way. If a student is reaching out about difficulties they are having something as simple as “I am sorry to hear this” can go a long way. </a:t>
            </a:r>
          </a:p>
          <a:p>
            <a:pPr marL="285750" indent="-285750">
              <a:buFont typeface="Arial" panose="020B0604020202020204" pitchFamily="34" charset="0"/>
              <a:buChar char="•"/>
            </a:pPr>
            <a:r>
              <a:rPr lang="en-US" dirty="0">
                <a:solidFill>
                  <a:schemeClr val="tx2"/>
                </a:solidFill>
              </a:rPr>
              <a:t>Send emails to struggling students each week after grading is complete- ask how you can help!</a:t>
            </a:r>
          </a:p>
          <a:p>
            <a:pPr marL="285750" indent="-285750">
              <a:buFont typeface="Arial" panose="020B0604020202020204" pitchFamily="34" charset="0"/>
              <a:buChar char="•"/>
            </a:pPr>
            <a:r>
              <a:rPr lang="en-US" dirty="0">
                <a:solidFill>
                  <a:schemeClr val="tx2"/>
                </a:solidFill>
              </a:rPr>
              <a:t>Send emails to students who are doing well after weekly grading and congratulate them on a job well done!</a:t>
            </a:r>
          </a:p>
          <a:p>
            <a:pPr marL="285750" indent="-285750">
              <a:buFont typeface="Arial" panose="020B0604020202020204" pitchFamily="34" charset="0"/>
              <a:buChar char="•"/>
            </a:pPr>
            <a:r>
              <a:rPr lang="en-US" dirty="0">
                <a:solidFill>
                  <a:schemeClr val="tx2"/>
                </a:solidFill>
              </a:rPr>
              <a:t>Post announcements offering students an opportunity to ask questions and send outreach emails that show genuine interest in and concern for student success. </a:t>
            </a:r>
          </a:p>
          <a:p>
            <a:pPr marL="285750" indent="-285750">
              <a:buFont typeface="Arial" panose="020B0604020202020204" pitchFamily="34" charset="0"/>
              <a:buChar char="•"/>
            </a:pPr>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419" y="3966358"/>
            <a:ext cx="2053084" cy="2067296"/>
          </a:xfrm>
          <a:prstGeom prst="rect">
            <a:avLst/>
          </a:prstGeom>
        </p:spPr>
      </p:pic>
    </p:spTree>
    <p:custDataLst>
      <p:tags r:id="rId1"/>
    </p:custDataLst>
    <p:extLst>
      <p:ext uri="{BB962C8B-B14F-4D97-AF65-F5344CB8AC3E}">
        <p14:creationId xmlns:p14="http://schemas.microsoft.com/office/powerpoint/2010/main" val="39318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008"/>
            <a:ext cx="10096500" cy="1150907"/>
          </a:xfrm>
        </p:spPr>
        <p:txBody>
          <a:bodyPr/>
          <a:lstStyle/>
          <a:p>
            <a:r>
              <a:rPr lang="en-US" dirty="0"/>
              <a:t>Clarify Expectations and Set the Tone!</a:t>
            </a:r>
          </a:p>
        </p:txBody>
      </p:sp>
      <p:sp>
        <p:nvSpPr>
          <p:cNvPr id="3" name="Content Placeholder 2"/>
          <p:cNvSpPr>
            <a:spLocks noGrp="1"/>
          </p:cNvSpPr>
          <p:nvPr>
            <p:ph idx="1"/>
          </p:nvPr>
        </p:nvSpPr>
        <p:spPr>
          <a:xfrm>
            <a:off x="457200" y="1591163"/>
            <a:ext cx="10096500" cy="2605698"/>
          </a:xfrm>
        </p:spPr>
        <p:txBody>
          <a:bodyPr>
            <a:normAutofit/>
          </a:bodyPr>
          <a:lstStyle/>
          <a:p>
            <a:pPr lvl="1"/>
            <a:r>
              <a:rPr lang="en-US" sz="3100" dirty="0"/>
              <a:t>Provide guidance in weekly announcements</a:t>
            </a:r>
          </a:p>
          <a:p>
            <a:pPr lvl="1"/>
            <a:r>
              <a:rPr lang="en-US" sz="3100" dirty="0"/>
              <a:t>Use rubrics</a:t>
            </a:r>
          </a:p>
          <a:p>
            <a:pPr lvl="1"/>
            <a:r>
              <a:rPr lang="en-US" sz="3100" dirty="0"/>
              <a:t>Share policies and procedures up front and stick to them</a:t>
            </a:r>
          </a:p>
          <a:p>
            <a:pPr lvl="1"/>
            <a:endParaRPr lang="en-US" sz="1600" dirty="0"/>
          </a:p>
          <a:p>
            <a:pPr marL="457200" lvl="1" indent="0">
              <a:buNone/>
            </a:pPr>
            <a:endParaRPr lang="en-US" sz="1600" dirty="0"/>
          </a:p>
          <a:p>
            <a:pPr marL="457200" lvl="1" indent="0">
              <a:buNone/>
            </a:pPr>
            <a:endParaRPr lang="en-US" sz="1600" dirty="0"/>
          </a:p>
          <a:p>
            <a:pPr marL="457200" lvl="1" indent="0">
              <a:buNone/>
            </a:pPr>
            <a:endParaRPr lang="en-US" sz="2800" dirty="0">
              <a:solidFill>
                <a:schemeClr val="accent6">
                  <a:lumMod val="75000"/>
                </a:schemeClr>
              </a:solidFill>
            </a:endParaRPr>
          </a:p>
          <a:p>
            <a:pPr marL="457200" lvl="1" indent="0">
              <a:buNone/>
            </a:pPr>
            <a:endParaRPr lang="en-US" sz="2800" dirty="0">
              <a:solidFill>
                <a:schemeClr val="accent6">
                  <a:lumMod val="75000"/>
                </a:schemeClr>
              </a:solidFill>
            </a:endParaRPr>
          </a:p>
          <a:p>
            <a:pPr marL="457200" lvl="1" indent="0">
              <a:buNone/>
            </a:pPr>
            <a:endParaRPr lang="en-US" sz="2800" dirty="0">
              <a:solidFill>
                <a:schemeClr val="accent6">
                  <a:lumMod val="75000"/>
                </a:schemeClr>
              </a:solidFill>
            </a:endParaRPr>
          </a:p>
        </p:txBody>
      </p:sp>
      <p:sp>
        <p:nvSpPr>
          <p:cNvPr id="4" name="Rectangle 3"/>
          <p:cNvSpPr/>
          <p:nvPr/>
        </p:nvSpPr>
        <p:spPr>
          <a:xfrm>
            <a:off x="11156102" y="753581"/>
            <a:ext cx="88678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02</a:t>
            </a:r>
          </a:p>
        </p:txBody>
      </p:sp>
      <p:sp>
        <p:nvSpPr>
          <p:cNvPr id="5" name="Rectangle 4"/>
          <p:cNvSpPr/>
          <p:nvPr/>
        </p:nvSpPr>
        <p:spPr>
          <a:xfrm>
            <a:off x="3918857" y="3867152"/>
            <a:ext cx="7952509" cy="2308324"/>
          </a:xfrm>
          <a:prstGeom prst="rect">
            <a:avLst/>
          </a:prstGeom>
        </p:spPr>
        <p:txBody>
          <a:bodyPr wrap="square">
            <a:spAutoFit/>
          </a:bodyPr>
          <a:lstStyle/>
          <a:p>
            <a:r>
              <a:rPr lang="en-US" dirty="0">
                <a:solidFill>
                  <a:schemeClr val="tx2"/>
                </a:solidFill>
              </a:rPr>
              <a:t>Classroom Tips:</a:t>
            </a:r>
          </a:p>
          <a:p>
            <a:pPr marL="285750" indent="-285750">
              <a:buFont typeface="Arial" panose="020B0604020202020204" pitchFamily="34" charset="0"/>
              <a:buChar char="•"/>
            </a:pPr>
            <a:r>
              <a:rPr lang="en-US" dirty="0">
                <a:solidFill>
                  <a:schemeClr val="tx2"/>
                </a:solidFill>
              </a:rPr>
              <a:t>Use rubrics. If a point deduction cannot be justified in the rubric, scoring guides, the assignment instructions, etc. then it should not be taken.</a:t>
            </a:r>
          </a:p>
          <a:p>
            <a:pPr marL="285750" indent="-285750">
              <a:buFont typeface="Arial" panose="020B0604020202020204" pitchFamily="34" charset="0"/>
              <a:buChar char="•"/>
            </a:pPr>
            <a:r>
              <a:rPr lang="en-US" dirty="0">
                <a:solidFill>
                  <a:schemeClr val="tx2"/>
                </a:solidFill>
              </a:rPr>
              <a:t>The welcome announcement is the best place to clarify expectations. This can help to remove obstacles early.</a:t>
            </a:r>
          </a:p>
          <a:p>
            <a:pPr marL="285750" indent="-285750">
              <a:buFont typeface="Arial" panose="020B0604020202020204" pitchFamily="34" charset="0"/>
              <a:buChar char="•"/>
            </a:pPr>
            <a:r>
              <a:rPr lang="en-US" dirty="0">
                <a:solidFill>
                  <a:schemeClr val="tx2"/>
                </a:solidFill>
              </a:rPr>
              <a:t>Share school resources.</a:t>
            </a:r>
          </a:p>
          <a:p>
            <a:pPr marL="285750" indent="-285750">
              <a:buFont typeface="Arial" panose="020B0604020202020204" pitchFamily="34" charset="0"/>
              <a:buChar char="•"/>
            </a:pPr>
            <a:r>
              <a:rPr lang="en-US" dirty="0">
                <a:solidFill>
                  <a:schemeClr val="tx2"/>
                </a:solidFill>
              </a:rPr>
              <a:t>Send policy reminders throughout the term.  </a:t>
            </a:r>
          </a:p>
          <a:p>
            <a:pPr marL="285750" indent="-285750">
              <a:buFont typeface="Arial" panose="020B0604020202020204" pitchFamily="34" charset="0"/>
              <a:buChar char="•"/>
            </a:pPr>
            <a:r>
              <a:rPr lang="en-US" dirty="0">
                <a:solidFill>
                  <a:schemeClr val="tx2"/>
                </a:solidFill>
              </a:rPr>
              <a:t>Announcements as emails.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120" y="4308556"/>
            <a:ext cx="2814452" cy="1866920"/>
          </a:xfrm>
          <a:prstGeom prst="rect">
            <a:avLst/>
          </a:prstGeom>
        </p:spPr>
      </p:pic>
    </p:spTree>
    <p:custDataLst>
      <p:tags r:id="rId1"/>
    </p:custDataLst>
    <p:extLst>
      <p:ext uri="{BB962C8B-B14F-4D97-AF65-F5344CB8AC3E}">
        <p14:creationId xmlns:p14="http://schemas.microsoft.com/office/powerpoint/2010/main" val="239118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Manage The Class!</a:t>
            </a:r>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7200" y="4272897"/>
            <a:ext cx="2694169" cy="1796674"/>
          </a:xfrm>
        </p:spPr>
      </p:pic>
      <p:sp>
        <p:nvSpPr>
          <p:cNvPr id="4" name="Rectangle 3"/>
          <p:cNvSpPr/>
          <p:nvPr/>
        </p:nvSpPr>
        <p:spPr>
          <a:xfrm>
            <a:off x="11156102" y="753581"/>
            <a:ext cx="88678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01</a:t>
            </a:r>
          </a:p>
        </p:txBody>
      </p:sp>
      <p:sp>
        <p:nvSpPr>
          <p:cNvPr id="3" name="TextBox 2"/>
          <p:cNvSpPr txBox="1"/>
          <p:nvPr/>
        </p:nvSpPr>
        <p:spPr>
          <a:xfrm>
            <a:off x="786213" y="1897166"/>
            <a:ext cx="10528419" cy="2308324"/>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solidFill>
                  <a:schemeClr val="tx2"/>
                </a:solidFill>
              </a:rPr>
              <a:t>Grade timely</a:t>
            </a:r>
          </a:p>
          <a:p>
            <a:pPr marL="285750" indent="-285750">
              <a:buFont typeface="Arial" panose="020B0604020202020204" pitchFamily="34" charset="0"/>
              <a:buChar char="•"/>
            </a:pPr>
            <a:r>
              <a:rPr lang="en-US" dirty="0">
                <a:solidFill>
                  <a:schemeClr val="tx2"/>
                </a:solidFill>
              </a:rPr>
              <a:t>Participate in the discussion daily- even if they do not</a:t>
            </a:r>
          </a:p>
          <a:p>
            <a:pPr marL="285750" indent="-285750">
              <a:buFont typeface="Arial" panose="020B0604020202020204" pitchFamily="34" charset="0"/>
              <a:buChar char="•"/>
            </a:pPr>
            <a:r>
              <a:rPr lang="en-US" dirty="0">
                <a:solidFill>
                  <a:schemeClr val="tx2"/>
                </a:solidFill>
              </a:rPr>
              <a:t>Post announcements when grading for the week is complete- this can light a fire!</a:t>
            </a:r>
          </a:p>
          <a:p>
            <a:pPr marL="285750" indent="-285750">
              <a:buFont typeface="Arial" panose="020B0604020202020204" pitchFamily="34" charset="0"/>
              <a:buChar char="•"/>
            </a:pPr>
            <a:r>
              <a:rPr lang="en-US" dirty="0">
                <a:solidFill>
                  <a:schemeClr val="tx2"/>
                </a:solidFill>
              </a:rPr>
              <a:t>Evaluate your pass percentages each week and send outreach emails</a:t>
            </a:r>
          </a:p>
          <a:p>
            <a:pPr marL="285750" indent="-285750">
              <a:buFont typeface="Arial" panose="020B0604020202020204" pitchFamily="34" charset="0"/>
              <a:buChar char="•"/>
            </a:pPr>
            <a:r>
              <a:rPr lang="en-US" dirty="0">
                <a:solidFill>
                  <a:schemeClr val="tx2"/>
                </a:solidFill>
              </a:rPr>
              <a:t>Make it easy for students to get ahold of you</a:t>
            </a:r>
          </a:p>
          <a:p>
            <a:pPr marL="285750" indent="-285750">
              <a:buFont typeface="Arial" panose="020B0604020202020204" pitchFamily="34" charset="0"/>
              <a:buChar char="•"/>
            </a:pPr>
            <a:r>
              <a:rPr lang="en-US" dirty="0">
                <a:solidFill>
                  <a:schemeClr val="tx2"/>
                </a:solidFill>
              </a:rPr>
              <a:t>Make feedback actionable</a:t>
            </a:r>
          </a:p>
          <a:p>
            <a:pPr marL="285750" indent="-285750">
              <a:buFont typeface="Arial" panose="020B0604020202020204" pitchFamily="34" charset="0"/>
              <a:buChar char="•"/>
            </a:pPr>
            <a:r>
              <a:rPr lang="en-US" dirty="0">
                <a:solidFill>
                  <a:schemeClr val="tx2"/>
                </a:solidFill>
              </a:rPr>
              <a:t>Demonstrate your interest in having students pass</a:t>
            </a:r>
          </a:p>
          <a:p>
            <a:pPr marL="285750" indent="-285750">
              <a:buFont typeface="Arial" panose="020B0604020202020204" pitchFamily="34" charset="0"/>
              <a:buChar char="•"/>
            </a:pPr>
            <a:endParaRPr lang="en-US" dirty="0" err="1">
              <a:solidFill>
                <a:schemeClr val="bg1"/>
              </a:solidFill>
            </a:endParaRPr>
          </a:p>
        </p:txBody>
      </p:sp>
    </p:spTree>
    <p:custDataLst>
      <p:tags r:id="rId1"/>
    </p:custDataLst>
    <p:extLst>
      <p:ext uri="{BB962C8B-B14F-4D97-AF65-F5344CB8AC3E}">
        <p14:creationId xmlns:p14="http://schemas.microsoft.com/office/powerpoint/2010/main" val="280863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Learners</a:t>
            </a:r>
          </a:p>
        </p:txBody>
      </p:sp>
      <p:sp>
        <p:nvSpPr>
          <p:cNvPr id="3" name="Content Placeholder 2"/>
          <p:cNvSpPr>
            <a:spLocks noGrp="1"/>
          </p:cNvSpPr>
          <p:nvPr>
            <p:ph idx="1"/>
          </p:nvPr>
        </p:nvSpPr>
        <p:spPr>
          <a:xfrm>
            <a:off x="457200" y="1825624"/>
            <a:ext cx="10096500" cy="4240439"/>
          </a:xfrm>
        </p:spPr>
        <p:txBody>
          <a:bodyPr>
            <a:normAutofit/>
          </a:bodyPr>
          <a:lstStyle/>
          <a:p>
            <a:pPr lvl="1"/>
            <a:r>
              <a:rPr lang="en-US" sz="3100" dirty="0"/>
              <a:t>Demand Purpose</a:t>
            </a:r>
          </a:p>
          <a:p>
            <a:pPr lvl="1"/>
            <a:r>
              <a:rPr lang="en-US" sz="3100" dirty="0"/>
              <a:t>Need to be heard</a:t>
            </a:r>
          </a:p>
          <a:p>
            <a:pPr lvl="1"/>
            <a:r>
              <a:rPr lang="en-US" sz="3100" dirty="0"/>
              <a:t>Seek real world connections</a:t>
            </a:r>
          </a:p>
          <a:p>
            <a:pPr lvl="1"/>
            <a:r>
              <a:rPr lang="en-US" sz="3100" dirty="0"/>
              <a:t>Desire community</a:t>
            </a:r>
          </a:p>
          <a:p>
            <a:pPr lvl="1"/>
            <a:r>
              <a:rPr lang="en-US" sz="3100" dirty="0"/>
              <a:t>Are motivated by progress</a:t>
            </a:r>
          </a:p>
          <a:p>
            <a:pPr lvl="1"/>
            <a:endParaRPr lang="en-US" sz="1600" dirty="0"/>
          </a:p>
          <a:p>
            <a:pPr marL="457200" lvl="1" indent="0">
              <a:buNone/>
            </a:pPr>
            <a:endParaRPr lang="en-US" sz="1600" dirty="0"/>
          </a:p>
          <a:p>
            <a:pPr marL="457200" lvl="1" indent="0">
              <a:buNone/>
            </a:pPr>
            <a:endParaRPr lang="en-US" sz="1600" dirty="0"/>
          </a:p>
          <a:p>
            <a:pPr marL="457200" lvl="1" indent="0">
              <a:buNone/>
            </a:pPr>
            <a:endParaRPr lang="en-US" sz="2800" dirty="0">
              <a:solidFill>
                <a:schemeClr val="accent6">
                  <a:lumMod val="75000"/>
                </a:schemeClr>
              </a:solidFill>
            </a:endParaRPr>
          </a:p>
          <a:p>
            <a:pPr marL="457200" lvl="1" indent="0">
              <a:buNone/>
            </a:pPr>
            <a:endParaRPr lang="en-US" sz="2800" dirty="0">
              <a:solidFill>
                <a:schemeClr val="accent6">
                  <a:lumMod val="75000"/>
                </a:schemeClr>
              </a:solidFill>
            </a:endParaRPr>
          </a:p>
          <a:p>
            <a:pPr marL="457200" lvl="1" indent="0">
              <a:buNone/>
            </a:pPr>
            <a:endParaRPr lang="en-US" sz="2800" dirty="0">
              <a:solidFill>
                <a:schemeClr val="accent6">
                  <a:lumMod val="75000"/>
                </a:schemeClr>
              </a:solidFill>
            </a:endParaRPr>
          </a:p>
        </p:txBody>
      </p:sp>
    </p:spTree>
    <p:custDataLst>
      <p:tags r:id="rId1"/>
    </p:custDataLst>
    <p:extLst>
      <p:ext uri="{BB962C8B-B14F-4D97-AF65-F5344CB8AC3E}">
        <p14:creationId xmlns:p14="http://schemas.microsoft.com/office/powerpoint/2010/main" val="3412705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81190"/>
            <a:ext cx="4892040" cy="1150907"/>
          </a:xfrm>
        </p:spPr>
        <p:txBody>
          <a:bodyPr>
            <a:normAutofit/>
          </a:bodyPr>
          <a:lstStyle/>
          <a:p>
            <a:r>
              <a:rPr lang="en-US" u="sng" dirty="0"/>
              <a:t>My</a:t>
            </a:r>
            <a:r>
              <a:rPr lang="en-US" dirty="0"/>
              <a:t> Contact Info…</a:t>
            </a:r>
          </a:p>
        </p:txBody>
      </p:sp>
      <p:sp>
        <p:nvSpPr>
          <p:cNvPr id="11" name="Title 1"/>
          <p:cNvSpPr txBox="1">
            <a:spLocks/>
          </p:cNvSpPr>
          <p:nvPr/>
        </p:nvSpPr>
        <p:spPr>
          <a:xfrm>
            <a:off x="609600" y="792193"/>
            <a:ext cx="4892040" cy="1150907"/>
          </a:xfrm>
          <a:prstGeom prst="rect">
            <a:avLst/>
          </a:prstGeom>
        </p:spPr>
        <p:txBody>
          <a:bodyPr vert="horz" lIns="91440" tIns="45720" rIns="91440" bIns="45720" rtlCol="0" anchor="ctr">
            <a:normAutofit/>
          </a:bodyPr>
          <a:lstStyle>
            <a:lvl1pPr algn="l" defTabSz="914400" rtl="0" eaLnBrk="1" latinLnBrk="0" hangingPunct="1">
              <a:lnSpc>
                <a:spcPts val="4000"/>
              </a:lnSpc>
              <a:spcBef>
                <a:spcPct val="0"/>
              </a:spcBef>
              <a:buNone/>
              <a:defRPr sz="4000" b="1" kern="1200" cap="none" spc="0">
                <a:ln w="12700" cmpd="sng">
                  <a:noFill/>
                  <a:prstDash val="solid"/>
                </a:ln>
                <a:solidFill>
                  <a:schemeClr val="accent4"/>
                </a:solidFill>
                <a:effectLst>
                  <a:outerShdw blurRad="38100" dist="38100" dir="2700000" algn="tl">
                    <a:srgbClr val="000000">
                      <a:alpha val="43137"/>
                    </a:srgbClr>
                  </a:outerShdw>
                </a:effectLst>
                <a:latin typeface="+mj-lt"/>
                <a:ea typeface="+mj-ea"/>
                <a:cs typeface="+mj-cs"/>
              </a:defRPr>
            </a:lvl1pPr>
          </a:lstStyle>
          <a:p>
            <a:r>
              <a:rPr lang="en-US" u="sng" dirty="0"/>
              <a:t>Your</a:t>
            </a:r>
            <a:r>
              <a:rPr lang="en-US" dirty="0"/>
              <a:t> Questions…</a:t>
            </a:r>
          </a:p>
        </p:txBody>
      </p:sp>
      <p:sp>
        <p:nvSpPr>
          <p:cNvPr id="12" name="Title 1"/>
          <p:cNvSpPr txBox="1">
            <a:spLocks/>
          </p:cNvSpPr>
          <p:nvPr/>
        </p:nvSpPr>
        <p:spPr>
          <a:xfrm>
            <a:off x="268089" y="4594815"/>
            <a:ext cx="5687868" cy="1470992"/>
          </a:xfrm>
          <a:prstGeom prst="rect">
            <a:avLst/>
          </a:prstGeom>
        </p:spPr>
        <p:txBody>
          <a:bodyPr vert="horz" lIns="91440" tIns="45720" rIns="91440" bIns="45720" rtlCol="0" anchor="ctr">
            <a:noAutofit/>
          </a:bodyPr>
          <a:lstStyle>
            <a:lvl1pPr algn="l" defTabSz="914400" rtl="0" eaLnBrk="1" latinLnBrk="0" hangingPunct="1">
              <a:lnSpc>
                <a:spcPts val="4000"/>
              </a:lnSpc>
              <a:spcBef>
                <a:spcPct val="0"/>
              </a:spcBef>
              <a:buNone/>
              <a:defRPr sz="4000" b="1" kern="1200" cap="none" spc="0">
                <a:ln w="12700" cmpd="sng">
                  <a:noFill/>
                  <a:prstDash val="solid"/>
                </a:ln>
                <a:solidFill>
                  <a:schemeClr val="accent4"/>
                </a:solidFill>
                <a:effectLst>
                  <a:outerShdw blurRad="38100" dist="38100" dir="2700000" algn="tl">
                    <a:srgbClr val="000000">
                      <a:alpha val="43137"/>
                    </a:srgbClr>
                  </a:outerShdw>
                </a:effectLst>
                <a:latin typeface="+mj-lt"/>
                <a:ea typeface="+mj-ea"/>
                <a:cs typeface="+mj-cs"/>
              </a:defRPr>
            </a:lvl1pPr>
          </a:lstStyle>
          <a:p>
            <a:r>
              <a:rPr lang="en-US" sz="3600" b="0" i="1" dirty="0">
                <a:solidFill>
                  <a:schemeClr val="tx2"/>
                </a:solidFill>
              </a:rPr>
              <a:t>Todd Kane</a:t>
            </a:r>
          </a:p>
          <a:p>
            <a:r>
              <a:rPr lang="en-US" sz="3600" b="0" i="1" dirty="0">
                <a:solidFill>
                  <a:schemeClr val="tx2"/>
                </a:solidFill>
              </a:rPr>
              <a:t>professortoddkane@gmail.com</a:t>
            </a:r>
          </a:p>
          <a:p>
            <a:r>
              <a:rPr lang="en-US" sz="3600" b="0" i="1" dirty="0">
                <a:solidFill>
                  <a:schemeClr val="tx2"/>
                </a:solidFill>
              </a:rPr>
              <a:t>541.583.0178 (office)</a:t>
            </a:r>
          </a:p>
          <a:p>
            <a:r>
              <a:rPr lang="en-US" sz="3600" b="0" i="1" dirty="0">
                <a:solidFill>
                  <a:schemeClr val="tx2"/>
                </a:solidFill>
              </a:rPr>
              <a:t>505.908.1979 (mobile)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3432" y="1565573"/>
            <a:ext cx="4619370" cy="4044515"/>
          </a:xfrm>
          <a:prstGeom prst="rect">
            <a:avLst/>
          </a:prstGeom>
        </p:spPr>
      </p:pic>
    </p:spTree>
    <p:custDataLst>
      <p:tags r:id="rId1"/>
    </p:custDataLst>
    <p:extLst>
      <p:ext uri="{BB962C8B-B14F-4D97-AF65-F5344CB8AC3E}">
        <p14:creationId xmlns:p14="http://schemas.microsoft.com/office/powerpoint/2010/main" val="2750595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Promoting Student Success in an Online Class</a:t>
            </a:r>
          </a:p>
        </p:txBody>
      </p:sp>
      <p:sp>
        <p:nvSpPr>
          <p:cNvPr id="3" name="Subtitle 2"/>
          <p:cNvSpPr>
            <a:spLocks noGrp="1"/>
          </p:cNvSpPr>
          <p:nvPr>
            <p:ph type="subTitle" idx="1"/>
          </p:nvPr>
        </p:nvSpPr>
        <p:spPr/>
        <p:txBody>
          <a:bodyPr/>
          <a:lstStyle/>
          <a:p>
            <a:r>
              <a:rPr lang="en-US" dirty="0"/>
              <a:t>Presented by Todd Kane</a:t>
            </a:r>
          </a:p>
        </p:txBody>
      </p:sp>
      <p:sp>
        <p:nvSpPr>
          <p:cNvPr id="5" name="Subtitle 2"/>
          <p:cNvSpPr txBox="1">
            <a:spLocks/>
          </p:cNvSpPr>
          <p:nvPr/>
        </p:nvSpPr>
        <p:spPr>
          <a:xfrm>
            <a:off x="-2176585" y="583027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2400" kern="1200">
                <a:solidFill>
                  <a:schemeClr val="tx2">
                    <a:lumMod val="20000"/>
                    <a:lumOff val="80000"/>
                  </a:schemeClr>
                </a:solidFill>
                <a:latin typeface="+mn-lt"/>
                <a:ea typeface="+mn-ea"/>
                <a:cs typeface="+mn-cs"/>
              </a:defRPr>
            </a:lvl1pPr>
            <a:lvl2pPr marL="4572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2000" kern="1200">
                <a:solidFill>
                  <a:schemeClr val="bg2"/>
                </a:solidFill>
                <a:latin typeface="+mn-lt"/>
                <a:ea typeface="+mn-ea"/>
                <a:cs typeface="+mn-cs"/>
              </a:defRPr>
            </a:lvl2pPr>
            <a:lvl3pPr marL="9144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1800" kern="1200">
                <a:solidFill>
                  <a:schemeClr val="bg2"/>
                </a:solidFill>
                <a:latin typeface="+mn-lt"/>
                <a:ea typeface="+mn-ea"/>
                <a:cs typeface="+mn-cs"/>
              </a:defRPr>
            </a:lvl3pPr>
            <a:lvl4pPr marL="13716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1600" kern="1200">
                <a:solidFill>
                  <a:schemeClr val="bg2"/>
                </a:solidFill>
                <a:latin typeface="+mn-lt"/>
                <a:ea typeface="+mn-ea"/>
                <a:cs typeface="+mn-cs"/>
              </a:defRPr>
            </a:lvl4pPr>
            <a:lvl5pPr marL="18288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1600" kern="1200">
                <a:solidFill>
                  <a:schemeClr val="bg2"/>
                </a:solidFill>
                <a:latin typeface="+mn-lt"/>
                <a:ea typeface="+mn-ea"/>
                <a:cs typeface="+mn-cs"/>
              </a:defRPr>
            </a:lvl5pPr>
            <a:lvl6pPr marL="22860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1600" kern="1200">
                <a:solidFill>
                  <a:schemeClr val="bg2"/>
                </a:solidFill>
                <a:latin typeface="+mn-lt"/>
                <a:ea typeface="+mn-ea"/>
                <a:cs typeface="+mn-cs"/>
              </a:defRPr>
            </a:lvl6pPr>
            <a:lvl7pPr marL="27432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1600" kern="1200">
                <a:solidFill>
                  <a:schemeClr val="bg2"/>
                </a:solidFill>
                <a:latin typeface="+mn-lt"/>
                <a:ea typeface="+mn-ea"/>
                <a:cs typeface="+mn-cs"/>
              </a:defRPr>
            </a:lvl7pPr>
            <a:lvl8pPr marL="32004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1600" kern="1200">
                <a:solidFill>
                  <a:schemeClr val="bg2"/>
                </a:solidFill>
                <a:latin typeface="+mn-lt"/>
                <a:ea typeface="+mn-ea"/>
                <a:cs typeface="+mn-cs"/>
              </a:defRPr>
            </a:lvl8pPr>
            <a:lvl9pPr marL="3657600" indent="0" algn="ctr" defTabSz="914400" rtl="0" eaLnBrk="1" latinLnBrk="0" hangingPunct="1">
              <a:lnSpc>
                <a:spcPct val="90000"/>
              </a:lnSpc>
              <a:spcBef>
                <a:spcPct val="30000"/>
              </a:spcBef>
              <a:buClr>
                <a:schemeClr val="accent2"/>
              </a:buClr>
              <a:buSzPct val="70000"/>
              <a:buFont typeface="Arial" panose="020B0604020202020204" pitchFamily="34" charset="0"/>
              <a:buNone/>
              <a:defRPr sz="1600" kern="1200">
                <a:solidFill>
                  <a:schemeClr val="bg2"/>
                </a:solidFill>
                <a:latin typeface="+mn-lt"/>
                <a:ea typeface="+mn-ea"/>
                <a:cs typeface="+mn-cs"/>
              </a:defRPr>
            </a:lvl9pPr>
          </a:lstStyle>
          <a:p>
            <a:r>
              <a:rPr lang="en-US" sz="5400" dirty="0"/>
              <a:t>Thank You!</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0" y="5561422"/>
            <a:ext cx="1096736" cy="1096736"/>
          </a:xfrm>
          <a:prstGeom prst="rect">
            <a:avLst/>
          </a:prstGeom>
        </p:spPr>
      </p:pic>
    </p:spTree>
    <p:custDataLst>
      <p:tags r:id="rId1"/>
    </p:custDataLst>
    <p:extLst>
      <p:ext uri="{BB962C8B-B14F-4D97-AF65-F5344CB8AC3E}">
        <p14:creationId xmlns:p14="http://schemas.microsoft.com/office/powerpoint/2010/main" val="197442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69075" y="2990322"/>
            <a:ext cx="10096500" cy="2363421"/>
          </a:xfrm>
        </p:spPr>
        <p:txBody>
          <a:bodyPr>
            <a:normAutofit/>
          </a:bodyPr>
          <a:lstStyle/>
          <a:p>
            <a:r>
              <a:rPr lang="en-US" dirty="0"/>
              <a:t>Welcome</a:t>
            </a:r>
          </a:p>
          <a:p>
            <a:r>
              <a:rPr lang="en-US" dirty="0"/>
              <a:t>Disclaimer</a:t>
            </a:r>
          </a:p>
          <a:p>
            <a:r>
              <a:rPr lang="en-US" dirty="0"/>
              <a:t>Introductions</a:t>
            </a:r>
          </a:p>
          <a:p>
            <a:r>
              <a:rPr lang="en-US" dirty="0"/>
              <a:t>The Adult Learner</a:t>
            </a:r>
          </a:p>
          <a:p>
            <a:r>
              <a:rPr lang="en-US" dirty="0"/>
              <a:t>Todd’s Top Ten Tips for Promoting Student Success in an Online Classroom</a:t>
            </a:r>
          </a:p>
          <a:p>
            <a:endParaRPr lang="en-US" dirty="0"/>
          </a:p>
          <a:p>
            <a:endParaRPr lang="en-US" dirty="0"/>
          </a:p>
          <a:p>
            <a:endParaRPr lang="en-US" dirty="0"/>
          </a:p>
          <a:p>
            <a:endParaRPr lang="en-US" dirty="0"/>
          </a:p>
        </p:txBody>
      </p:sp>
      <p:sp>
        <p:nvSpPr>
          <p:cNvPr id="2" name="Rectangle 1"/>
          <p:cNvSpPr/>
          <p:nvPr/>
        </p:nvSpPr>
        <p:spPr>
          <a:xfrm>
            <a:off x="5415148" y="1152240"/>
            <a:ext cx="6651513" cy="1569660"/>
          </a:xfrm>
          <a:prstGeom prst="rect">
            <a:avLst/>
          </a:prstGeom>
        </p:spPr>
        <p:txBody>
          <a:bodyPr wrap="square">
            <a:spAutoFit/>
          </a:bodyPr>
          <a:lstStyle/>
          <a:p>
            <a:pPr>
              <a:defRPr/>
            </a:pPr>
            <a:r>
              <a:rPr lang="en-US" sz="2400" b="1" i="1" dirty="0">
                <a:solidFill>
                  <a:schemeClr val="accent6">
                    <a:lumMod val="75000"/>
                  </a:schemeClr>
                </a:solidFill>
              </a:rPr>
              <a:t>"The main part of intellectual education is not the acquisition of facts but learning how to make facts live." </a:t>
            </a:r>
            <a:br>
              <a:rPr lang="en-US" sz="2400" b="1" i="1" dirty="0">
                <a:solidFill>
                  <a:schemeClr val="accent6">
                    <a:lumMod val="75000"/>
                  </a:schemeClr>
                </a:solidFill>
              </a:rPr>
            </a:br>
            <a:r>
              <a:rPr lang="en-US" sz="2400" b="1" i="1" dirty="0">
                <a:solidFill>
                  <a:schemeClr val="accent6">
                    <a:lumMod val="75000"/>
                  </a:schemeClr>
                </a:solidFill>
              </a:rPr>
              <a:t>-- Oliver Wendell Holmes</a:t>
            </a:r>
            <a:endParaRPr lang="en-US" sz="2400" b="1" dirty="0">
              <a:solidFill>
                <a:schemeClr val="accent6">
                  <a:lumMod val="75000"/>
                </a:scheme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075" y="720417"/>
            <a:ext cx="2251022" cy="1895079"/>
          </a:xfrm>
          <a:prstGeom prst="rect">
            <a:avLst/>
          </a:prstGeom>
        </p:spPr>
      </p:pic>
    </p:spTree>
    <p:custDataLst>
      <p:tags r:id="rId1"/>
    </p:custDataLst>
    <p:extLst>
      <p:ext uri="{BB962C8B-B14F-4D97-AF65-F5344CB8AC3E}">
        <p14:creationId xmlns:p14="http://schemas.microsoft.com/office/powerpoint/2010/main" val="56685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02820" y="1078394"/>
            <a:ext cx="10096500" cy="2363421"/>
          </a:xfrm>
        </p:spPr>
        <p:txBody>
          <a:bodyPr>
            <a:normAutofit fontScale="92500" lnSpcReduction="20000"/>
          </a:bodyPr>
          <a:lstStyle/>
          <a:p>
            <a:r>
              <a:rPr lang="en-US" dirty="0"/>
              <a:t>One instructor’s perspective</a:t>
            </a:r>
          </a:p>
          <a:p>
            <a:r>
              <a:rPr lang="en-US" dirty="0"/>
              <a:t>Yours is just as valuable</a:t>
            </a:r>
          </a:p>
          <a:p>
            <a:r>
              <a:rPr lang="en-US" dirty="0"/>
              <a:t>Share those experiences</a:t>
            </a:r>
          </a:p>
          <a:p>
            <a:r>
              <a:rPr lang="en-US" dirty="0"/>
              <a:t>Students are individuals</a:t>
            </a:r>
          </a:p>
          <a:p>
            <a:r>
              <a:rPr lang="en-US" dirty="0"/>
              <a:t>Varied approach</a:t>
            </a:r>
          </a:p>
          <a:p>
            <a:r>
              <a:rPr lang="en-US" dirty="0"/>
              <a:t>Student success matters</a:t>
            </a:r>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6457" y="1078394"/>
            <a:ext cx="4036621" cy="4036621"/>
          </a:xfrm>
          <a:prstGeom prst="rect">
            <a:avLst/>
          </a:prstGeom>
        </p:spPr>
      </p:pic>
    </p:spTree>
    <p:custDataLst>
      <p:tags r:id="rId1"/>
    </p:custDataLst>
    <p:extLst>
      <p:ext uri="{BB962C8B-B14F-4D97-AF65-F5344CB8AC3E}">
        <p14:creationId xmlns:p14="http://schemas.microsoft.com/office/powerpoint/2010/main" val="192701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Facilitator Introduction- Todd Kane</a:t>
            </a:r>
          </a:p>
        </p:txBody>
      </p:sp>
      <p:sp>
        <p:nvSpPr>
          <p:cNvPr id="6" name="Content Placeholder 5"/>
          <p:cNvSpPr>
            <a:spLocks noGrp="1"/>
          </p:cNvSpPr>
          <p:nvPr>
            <p:ph sz="half" idx="2"/>
          </p:nvPr>
        </p:nvSpPr>
        <p:spPr/>
        <p:txBody>
          <a:bodyPr>
            <a:normAutofit fontScale="92500" lnSpcReduction="10000"/>
          </a:bodyPr>
          <a:lstStyle/>
          <a:p>
            <a:r>
              <a:rPr lang="en-US" dirty="0"/>
              <a:t>Teaching and developing online courses since 2009</a:t>
            </a:r>
          </a:p>
          <a:p>
            <a:r>
              <a:rPr lang="en-US" dirty="0"/>
              <a:t>Served as Program Director, Director of Training &amp; Faculty Performance, Career Services Manager, Instructional Designer, &amp; more.</a:t>
            </a:r>
          </a:p>
          <a:p>
            <a:r>
              <a:rPr lang="en-US" dirty="0"/>
              <a:t>Past president and </a:t>
            </a:r>
            <a:r>
              <a:rPr lang="en-US" dirty="0" err="1"/>
              <a:t>ceo</a:t>
            </a:r>
            <a:r>
              <a:rPr lang="en-US" dirty="0"/>
              <a:t> of national healthcare employment, recruitment, and outsourcing firm- 12 </a:t>
            </a:r>
          </a:p>
          <a:p>
            <a:r>
              <a:rPr lang="en-US" dirty="0"/>
              <a:t>Public and private leadership experience</a:t>
            </a:r>
          </a:p>
          <a:p>
            <a:r>
              <a:rPr lang="en-US" dirty="0"/>
              <a:t>25 years human resources &amp; healthcare experience</a:t>
            </a:r>
          </a:p>
        </p:txBody>
      </p:sp>
      <p:sp>
        <p:nvSpPr>
          <p:cNvPr id="3" name="TextBox 2"/>
          <p:cNvSpPr txBox="1"/>
          <p:nvPr/>
        </p:nvSpPr>
        <p:spPr>
          <a:xfrm>
            <a:off x="429028" y="5060274"/>
            <a:ext cx="5076422" cy="1477328"/>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solidFill>
                  <a:schemeClr val="tx2"/>
                </a:solidFill>
              </a:rPr>
              <a:t>MBA Healthcare Administration</a:t>
            </a:r>
          </a:p>
          <a:p>
            <a:pPr marL="285750" indent="-285750">
              <a:buFont typeface="Arial" panose="020B0604020202020204" pitchFamily="34" charset="0"/>
              <a:buChar char="•"/>
            </a:pPr>
            <a:r>
              <a:rPr lang="en-US" dirty="0">
                <a:solidFill>
                  <a:schemeClr val="tx2"/>
                </a:solidFill>
              </a:rPr>
              <a:t>MEd Organizational Leadership</a:t>
            </a:r>
          </a:p>
          <a:p>
            <a:pPr marL="285750" indent="-285750">
              <a:buFont typeface="Arial" panose="020B0604020202020204" pitchFamily="34" charset="0"/>
              <a:buChar char="•"/>
            </a:pPr>
            <a:r>
              <a:rPr lang="en-US" dirty="0">
                <a:solidFill>
                  <a:schemeClr val="tx2"/>
                </a:solidFill>
              </a:rPr>
              <a:t>MSIT Computer Assurance &amp; Security</a:t>
            </a:r>
          </a:p>
          <a:p>
            <a:pPr marL="285750" indent="-285750">
              <a:buFont typeface="Arial" panose="020B0604020202020204" pitchFamily="34" charset="0"/>
              <a:buChar char="•"/>
            </a:pPr>
            <a:r>
              <a:rPr lang="en-US" dirty="0">
                <a:solidFill>
                  <a:schemeClr val="tx2"/>
                </a:solidFill>
              </a:rPr>
              <a:t>Graduate Certificate Human Resources</a:t>
            </a:r>
          </a:p>
          <a:p>
            <a:pPr marL="285750" indent="-285750">
              <a:buFont typeface="Arial" panose="020B0604020202020204" pitchFamily="34" charset="0"/>
              <a:buChar char="•"/>
            </a:pPr>
            <a:r>
              <a:rPr lang="en-US" dirty="0">
                <a:solidFill>
                  <a:schemeClr val="tx2"/>
                </a:solidFill>
              </a:rPr>
              <a:t>Current Doctoral Student</a:t>
            </a:r>
          </a:p>
        </p:txBody>
      </p:sp>
      <p:pic>
        <p:nvPicPr>
          <p:cNvPr id="13" name="Content Placeholder 12">
            <a:extLst>
              <a:ext uri="{FF2B5EF4-FFF2-40B4-BE49-F238E27FC236}">
                <a16:creationId xmlns:a16="http://schemas.microsoft.com/office/drawing/2014/main" id="{B2FEA247-2934-48BB-B0D5-57732354AFA1}"/>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913794" y="1698909"/>
            <a:ext cx="2601301" cy="3296719"/>
          </a:xfrm>
        </p:spPr>
      </p:pic>
    </p:spTree>
    <p:custDataLst>
      <p:tags r:id="rId1"/>
    </p:custDataLst>
    <p:extLst>
      <p:ext uri="{BB962C8B-B14F-4D97-AF65-F5344CB8AC3E}">
        <p14:creationId xmlns:p14="http://schemas.microsoft.com/office/powerpoint/2010/main" val="4065298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4718"/>
            <a:ext cx="10096500" cy="1150907"/>
          </a:xfrm>
        </p:spPr>
        <p:txBody>
          <a:bodyPr>
            <a:normAutofit fontScale="90000"/>
          </a:bodyPr>
          <a:lstStyle/>
          <a:p>
            <a:r>
              <a:rPr lang="en-US" dirty="0"/>
              <a:t>Adult online learners present unique challenges and opportunity!</a:t>
            </a:r>
          </a:p>
        </p:txBody>
      </p:sp>
      <p:sp>
        <p:nvSpPr>
          <p:cNvPr id="3" name="Content Placeholder 2"/>
          <p:cNvSpPr>
            <a:spLocks noGrp="1"/>
          </p:cNvSpPr>
          <p:nvPr>
            <p:ph idx="1"/>
          </p:nvPr>
        </p:nvSpPr>
        <p:spPr>
          <a:xfrm>
            <a:off x="255319" y="2140016"/>
            <a:ext cx="10096500" cy="3778006"/>
          </a:xfrm>
        </p:spPr>
        <p:txBody>
          <a:bodyPr>
            <a:normAutofit lnSpcReduction="10000"/>
          </a:bodyPr>
          <a:lstStyle/>
          <a:p>
            <a:r>
              <a:rPr lang="en-US" dirty="0"/>
              <a:t>Demand relevance and practicality</a:t>
            </a:r>
          </a:p>
          <a:p>
            <a:r>
              <a:rPr lang="en-US" dirty="0"/>
              <a:t>Many have experience and want that experience valued and recognized</a:t>
            </a:r>
          </a:p>
          <a:p>
            <a:r>
              <a:rPr lang="en-US" dirty="0"/>
              <a:t>Some struggle financially and with life and family issues</a:t>
            </a:r>
          </a:p>
          <a:p>
            <a:r>
              <a:rPr lang="en-US" dirty="0"/>
              <a:t>All juggle priorities</a:t>
            </a:r>
          </a:p>
          <a:p>
            <a:r>
              <a:rPr lang="en-US" dirty="0"/>
              <a:t>Need clarity </a:t>
            </a:r>
          </a:p>
          <a:p>
            <a:r>
              <a:rPr lang="en-US" dirty="0"/>
              <a:t>Want to be heard</a:t>
            </a:r>
          </a:p>
          <a:p>
            <a:r>
              <a:rPr lang="en-US" dirty="0"/>
              <a:t>Flexibility matters</a:t>
            </a:r>
          </a:p>
          <a:p>
            <a:r>
              <a:rPr lang="en-US" dirty="0"/>
              <a:t>Anxiety, problems with time management, lack of discipline and commitment, etc. all creep into the classroom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9465" y="1628028"/>
            <a:ext cx="2348469" cy="2400991"/>
          </a:xfrm>
          <a:prstGeom prst="rect">
            <a:avLst/>
          </a:prstGeom>
        </p:spPr>
      </p:pic>
    </p:spTree>
    <p:custDataLst>
      <p:tags r:id="rId1"/>
    </p:custDataLst>
    <p:extLst>
      <p:ext uri="{BB962C8B-B14F-4D97-AF65-F5344CB8AC3E}">
        <p14:creationId xmlns:p14="http://schemas.microsoft.com/office/powerpoint/2010/main" val="2354372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Make it Relevant- Welcome to the Real World!</a:t>
            </a:r>
          </a:p>
        </p:txBody>
      </p:sp>
      <p:sp>
        <p:nvSpPr>
          <p:cNvPr id="3" name="Content Placeholder 2"/>
          <p:cNvSpPr>
            <a:spLocks noGrp="1"/>
          </p:cNvSpPr>
          <p:nvPr>
            <p:ph idx="1"/>
          </p:nvPr>
        </p:nvSpPr>
        <p:spPr>
          <a:xfrm>
            <a:off x="457200" y="1825625"/>
            <a:ext cx="9706708" cy="2078160"/>
          </a:xfrm>
        </p:spPr>
        <p:txBody>
          <a:bodyPr>
            <a:normAutofit/>
          </a:bodyPr>
          <a:lstStyle/>
          <a:p>
            <a:pPr lvl="1"/>
            <a:r>
              <a:rPr lang="en-US" dirty="0"/>
              <a:t>Tie learning and conversation to the real world.</a:t>
            </a:r>
          </a:p>
          <a:p>
            <a:pPr lvl="1"/>
            <a:r>
              <a:rPr lang="en-US" dirty="0"/>
              <a:t>Allow opportunity for adult learners to share real world experience</a:t>
            </a:r>
          </a:p>
          <a:p>
            <a:pPr lvl="1"/>
            <a:endParaRPr lang="en-US" dirty="0"/>
          </a:p>
          <a:p>
            <a:pPr lvl="1"/>
            <a:endParaRPr lang="en-US" dirty="0"/>
          </a:p>
          <a:p>
            <a:pPr lvl="1"/>
            <a:endParaRPr lang="en-US" dirty="0"/>
          </a:p>
          <a:p>
            <a:pPr marL="457200" lvl="1" indent="0">
              <a:buNone/>
            </a:pPr>
            <a:endParaRPr lang="en-US" dirty="0"/>
          </a:p>
        </p:txBody>
      </p:sp>
      <p:sp>
        <p:nvSpPr>
          <p:cNvPr id="4" name="Rectangle 3"/>
          <p:cNvSpPr/>
          <p:nvPr/>
        </p:nvSpPr>
        <p:spPr>
          <a:xfrm>
            <a:off x="11156102" y="753581"/>
            <a:ext cx="88678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10</a:t>
            </a:r>
          </a:p>
        </p:txBody>
      </p:sp>
      <p:sp>
        <p:nvSpPr>
          <p:cNvPr id="5" name="TextBox 4"/>
          <p:cNvSpPr txBox="1"/>
          <p:nvPr/>
        </p:nvSpPr>
        <p:spPr>
          <a:xfrm>
            <a:off x="2452255" y="2627198"/>
            <a:ext cx="9556936" cy="3139321"/>
          </a:xfrm>
          <a:prstGeom prst="rect">
            <a:avLst/>
          </a:prstGeom>
          <a:noFill/>
          <a:ln>
            <a:noFill/>
          </a:ln>
        </p:spPr>
        <p:txBody>
          <a:bodyPr wrap="square" rtlCol="0">
            <a:spAutoFit/>
          </a:bodyPr>
          <a:lstStyle/>
          <a:p>
            <a:r>
              <a:rPr lang="en-US" dirty="0">
                <a:solidFill>
                  <a:schemeClr val="tx2"/>
                </a:solidFill>
              </a:rPr>
              <a:t>Classroom Tips</a:t>
            </a:r>
          </a:p>
          <a:p>
            <a:pPr marL="285750" indent="-285750">
              <a:buFont typeface="Arial" panose="020B0604020202020204" pitchFamily="34" charset="0"/>
              <a:buChar char="•"/>
            </a:pPr>
            <a:r>
              <a:rPr lang="en-US" dirty="0">
                <a:solidFill>
                  <a:schemeClr val="tx2"/>
                </a:solidFill>
              </a:rPr>
              <a:t> Offer detailed feedback that makes real world connections. Consider using video resources in feedback and links to current research or current events</a:t>
            </a:r>
          </a:p>
          <a:p>
            <a:pPr marL="285750" indent="-285750">
              <a:buFont typeface="Arial" panose="020B0604020202020204" pitchFamily="34" charset="0"/>
              <a:buChar char="•"/>
            </a:pPr>
            <a:r>
              <a:rPr lang="en-US" dirty="0">
                <a:solidFill>
                  <a:schemeClr val="tx2"/>
                </a:solidFill>
              </a:rPr>
              <a:t>Provide weekly announcements that summarize the learning and tie it to future career. </a:t>
            </a:r>
          </a:p>
          <a:p>
            <a:pPr marL="285750" indent="-285750">
              <a:buFont typeface="Arial" panose="020B0604020202020204" pitchFamily="34" charset="0"/>
              <a:buChar char="•"/>
            </a:pPr>
            <a:r>
              <a:rPr lang="en-US" dirty="0">
                <a:solidFill>
                  <a:schemeClr val="tx2"/>
                </a:solidFill>
              </a:rPr>
              <a:t>Use a beginning of week announcement, a mid week announcement, and an end of week announcement wherein you, as the instructor, are answering two questions- #1 What the heck did you learn this week and #2 why does it matter?!</a:t>
            </a:r>
          </a:p>
          <a:p>
            <a:pPr marL="285750" indent="-285750">
              <a:buFont typeface="Arial" panose="020B0604020202020204" pitchFamily="34" charset="0"/>
              <a:buChar char="•"/>
            </a:pPr>
            <a:r>
              <a:rPr lang="en-US" dirty="0">
                <a:solidFill>
                  <a:schemeClr val="tx2"/>
                </a:solidFill>
              </a:rPr>
              <a:t>Ask questions in the discussion forums that force students to go out and locate timely and real world information related to the topic and for them to share not only their experience but the research they located.</a:t>
            </a:r>
          </a:p>
          <a:p>
            <a:pPr marL="285750" indent="-285750">
              <a:buFont typeface="Arial" panose="020B0604020202020204" pitchFamily="34" charset="0"/>
              <a:buChar char="•"/>
            </a:pPr>
            <a:endParaRPr lang="en-US"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27" y="3048761"/>
            <a:ext cx="2369127" cy="2813021"/>
          </a:xfrm>
          <a:prstGeom prst="rect">
            <a:avLst/>
          </a:prstGeom>
        </p:spPr>
      </p:pic>
    </p:spTree>
    <p:custDataLst>
      <p:tags r:id="rId1"/>
    </p:custDataLst>
    <p:extLst>
      <p:ext uri="{BB962C8B-B14F-4D97-AF65-F5344CB8AC3E}">
        <p14:creationId xmlns:p14="http://schemas.microsoft.com/office/powerpoint/2010/main" val="58048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Demonstrate Your Own Expertise</a:t>
            </a:r>
          </a:p>
        </p:txBody>
      </p:sp>
      <p:sp>
        <p:nvSpPr>
          <p:cNvPr id="3" name="Content Placeholder 2"/>
          <p:cNvSpPr>
            <a:spLocks noGrp="1"/>
          </p:cNvSpPr>
          <p:nvPr>
            <p:ph idx="1"/>
          </p:nvPr>
        </p:nvSpPr>
        <p:spPr>
          <a:xfrm>
            <a:off x="457200" y="1825625"/>
            <a:ext cx="10096500" cy="2183667"/>
          </a:xfrm>
        </p:spPr>
        <p:txBody>
          <a:bodyPr/>
          <a:lstStyle/>
          <a:p>
            <a:r>
              <a:rPr lang="en-US" dirty="0"/>
              <a:t>Students want and need to hear about your professional experiences</a:t>
            </a:r>
          </a:p>
          <a:p>
            <a:r>
              <a:rPr lang="en-US" dirty="0"/>
              <a:t>Tell those professional stories. We are leaders in the classroom and all great leaders tell great stories!</a:t>
            </a:r>
          </a:p>
          <a:p>
            <a:r>
              <a:rPr lang="en-US" dirty="0"/>
              <a:t>Prove that you are a subject-matter expert in the grading, discussion work and announcements</a:t>
            </a:r>
          </a:p>
        </p:txBody>
      </p:sp>
      <p:sp>
        <p:nvSpPr>
          <p:cNvPr id="4" name="Rectangle 3"/>
          <p:cNvSpPr/>
          <p:nvPr/>
        </p:nvSpPr>
        <p:spPr>
          <a:xfrm>
            <a:off x="11156102" y="753581"/>
            <a:ext cx="88678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09</a:t>
            </a:r>
          </a:p>
        </p:txBody>
      </p:sp>
      <p:sp>
        <p:nvSpPr>
          <p:cNvPr id="5" name="Rectangle 4"/>
          <p:cNvSpPr/>
          <p:nvPr/>
        </p:nvSpPr>
        <p:spPr>
          <a:xfrm>
            <a:off x="4046281" y="3944929"/>
            <a:ext cx="7996602" cy="1754326"/>
          </a:xfrm>
          <a:prstGeom prst="rect">
            <a:avLst/>
          </a:prstGeom>
        </p:spPr>
        <p:txBody>
          <a:bodyPr wrap="square">
            <a:spAutoFit/>
          </a:bodyPr>
          <a:lstStyle/>
          <a:p>
            <a:r>
              <a:rPr lang="en-US" dirty="0">
                <a:solidFill>
                  <a:schemeClr val="tx2"/>
                </a:solidFill>
              </a:rPr>
              <a:t>Classroom Tips</a:t>
            </a:r>
          </a:p>
          <a:p>
            <a:pPr marL="285750" indent="-285750">
              <a:buFont typeface="Arial" panose="020B0604020202020204" pitchFamily="34" charset="0"/>
              <a:buChar char="•"/>
            </a:pPr>
            <a:r>
              <a:rPr lang="en-US" dirty="0">
                <a:solidFill>
                  <a:schemeClr val="tx2"/>
                </a:solidFill>
              </a:rPr>
              <a:t>Demonstrate that you understand the concepts and that you have put them into practice.</a:t>
            </a:r>
          </a:p>
          <a:p>
            <a:pPr marL="285750" indent="-285750">
              <a:buFont typeface="Arial" panose="020B0604020202020204" pitchFamily="34" charset="0"/>
              <a:buChar char="•"/>
            </a:pPr>
            <a:r>
              <a:rPr lang="en-US" dirty="0">
                <a:solidFill>
                  <a:schemeClr val="tx2"/>
                </a:solidFill>
              </a:rPr>
              <a:t>In discussions respond with “in my professional experience…”</a:t>
            </a:r>
          </a:p>
          <a:p>
            <a:pPr marL="285750" indent="-285750">
              <a:buFont typeface="Arial" panose="020B0604020202020204" pitchFamily="34" charset="0"/>
              <a:buChar char="•"/>
            </a:pPr>
            <a:r>
              <a:rPr lang="en-US" dirty="0">
                <a:solidFill>
                  <a:schemeClr val="tx2"/>
                </a:solidFill>
              </a:rPr>
              <a:t>Use feedback to share experiences, demonstrate expertise, and to provide depth and breadth to the material.</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970" y="3724283"/>
            <a:ext cx="3356638" cy="2339157"/>
          </a:xfrm>
          <a:prstGeom prst="rect">
            <a:avLst/>
          </a:prstGeom>
        </p:spPr>
      </p:pic>
    </p:spTree>
    <p:custDataLst>
      <p:tags r:id="rId1"/>
    </p:custDataLst>
    <p:extLst>
      <p:ext uri="{BB962C8B-B14F-4D97-AF65-F5344CB8AC3E}">
        <p14:creationId xmlns:p14="http://schemas.microsoft.com/office/powerpoint/2010/main" val="4048943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835"/>
            <a:ext cx="10096500" cy="1150907"/>
          </a:xfrm>
        </p:spPr>
        <p:txBody>
          <a:bodyPr>
            <a:normAutofit/>
          </a:bodyPr>
          <a:lstStyle/>
          <a:p>
            <a:r>
              <a:rPr lang="en-US" dirty="0"/>
              <a:t>Build Rapport &amp; Community</a:t>
            </a:r>
          </a:p>
        </p:txBody>
      </p:sp>
      <p:sp>
        <p:nvSpPr>
          <p:cNvPr id="3" name="Content Placeholder 2"/>
          <p:cNvSpPr>
            <a:spLocks noGrp="1"/>
          </p:cNvSpPr>
          <p:nvPr>
            <p:ph idx="1"/>
          </p:nvPr>
        </p:nvSpPr>
        <p:spPr>
          <a:xfrm>
            <a:off x="457200" y="1235822"/>
            <a:ext cx="10096500" cy="2429852"/>
          </a:xfrm>
        </p:spPr>
        <p:txBody>
          <a:bodyPr/>
          <a:lstStyle/>
          <a:p>
            <a:r>
              <a:rPr lang="en-US" dirty="0"/>
              <a:t>Be an active participant in the discussions</a:t>
            </a:r>
          </a:p>
          <a:p>
            <a:r>
              <a:rPr lang="en-US" dirty="0"/>
              <a:t>Ask questions that promote critical thinking</a:t>
            </a:r>
          </a:p>
          <a:p>
            <a:r>
              <a:rPr lang="en-US" dirty="0"/>
              <a:t>Build out two to three substantive discussion responses (100-150 words)</a:t>
            </a:r>
          </a:p>
          <a:p>
            <a:r>
              <a:rPr lang="en-US" dirty="0"/>
              <a:t>Acknowledge effort and experience</a:t>
            </a:r>
          </a:p>
          <a:p>
            <a:r>
              <a:rPr lang="en-US" dirty="0"/>
              <a:t>Have an actual conversation</a:t>
            </a:r>
          </a:p>
        </p:txBody>
      </p:sp>
      <p:sp>
        <p:nvSpPr>
          <p:cNvPr id="4" name="Rectangle 3"/>
          <p:cNvSpPr/>
          <p:nvPr/>
        </p:nvSpPr>
        <p:spPr>
          <a:xfrm>
            <a:off x="11156102" y="753581"/>
            <a:ext cx="88678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08</a:t>
            </a:r>
          </a:p>
        </p:txBody>
      </p:sp>
      <p:sp>
        <p:nvSpPr>
          <p:cNvPr id="5" name="Rectangle 4"/>
          <p:cNvSpPr/>
          <p:nvPr/>
        </p:nvSpPr>
        <p:spPr>
          <a:xfrm>
            <a:off x="3627492" y="3837469"/>
            <a:ext cx="8158018" cy="2031325"/>
          </a:xfrm>
          <a:prstGeom prst="rect">
            <a:avLst/>
          </a:prstGeom>
        </p:spPr>
        <p:txBody>
          <a:bodyPr wrap="square">
            <a:spAutoFit/>
          </a:bodyPr>
          <a:lstStyle/>
          <a:p>
            <a:r>
              <a:rPr lang="en-US" dirty="0">
                <a:solidFill>
                  <a:schemeClr val="tx2"/>
                </a:solidFill>
              </a:rPr>
              <a:t>Classroom Tips</a:t>
            </a:r>
          </a:p>
          <a:p>
            <a:pPr marL="285750" indent="-285750">
              <a:buFont typeface="Arial" panose="020B0604020202020204" pitchFamily="34" charset="0"/>
              <a:buChar char="•"/>
            </a:pPr>
            <a:r>
              <a:rPr lang="en-US" dirty="0">
                <a:solidFill>
                  <a:schemeClr val="tx2"/>
                </a:solidFill>
              </a:rPr>
              <a:t>Participate in the discussion on multiple days  and interact with each student in some way during the week.</a:t>
            </a:r>
          </a:p>
          <a:p>
            <a:pPr marL="285750" indent="-285750">
              <a:buFont typeface="Arial" panose="020B0604020202020204" pitchFamily="34" charset="0"/>
              <a:buChar char="•"/>
            </a:pPr>
            <a:r>
              <a:rPr lang="en-US" dirty="0">
                <a:solidFill>
                  <a:schemeClr val="tx2"/>
                </a:solidFill>
              </a:rPr>
              <a:t>Personally welcome every student!</a:t>
            </a:r>
          </a:p>
          <a:p>
            <a:pPr marL="285750" indent="-285750">
              <a:buFont typeface="Arial" panose="020B0604020202020204" pitchFamily="34" charset="0"/>
              <a:buChar char="•"/>
            </a:pPr>
            <a:r>
              <a:rPr lang="en-US" dirty="0">
                <a:solidFill>
                  <a:schemeClr val="tx2"/>
                </a:solidFill>
              </a:rPr>
              <a:t>Share research in the discussions and ask students to review it, critically analyze it, and share their thoughts. </a:t>
            </a:r>
          </a:p>
          <a:p>
            <a:pPr marL="285750" indent="-285750">
              <a:buFont typeface="Arial" panose="020B0604020202020204" pitchFamily="34" charset="0"/>
              <a:buChar char="•"/>
            </a:pPr>
            <a:r>
              <a:rPr lang="en-US" dirty="0">
                <a:solidFill>
                  <a:schemeClr val="tx2"/>
                </a:solidFill>
              </a:rPr>
              <a:t>Make personal connections through feedback on written assignments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996381"/>
            <a:ext cx="2795002" cy="2094505"/>
          </a:xfrm>
          <a:prstGeom prst="rect">
            <a:avLst/>
          </a:prstGeom>
        </p:spPr>
      </p:pic>
    </p:spTree>
    <p:custDataLst>
      <p:tags r:id="rId1"/>
    </p:custDataLst>
    <p:extLst>
      <p:ext uri="{BB962C8B-B14F-4D97-AF65-F5344CB8AC3E}">
        <p14:creationId xmlns:p14="http://schemas.microsoft.com/office/powerpoint/2010/main" val="3257590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Engage</a:t>
            </a:r>
          </a:p>
        </p:txBody>
      </p:sp>
      <p:sp>
        <p:nvSpPr>
          <p:cNvPr id="3" name="Content Placeholder 2"/>
          <p:cNvSpPr>
            <a:spLocks noGrp="1"/>
          </p:cNvSpPr>
          <p:nvPr>
            <p:ph idx="1"/>
          </p:nvPr>
        </p:nvSpPr>
        <p:spPr>
          <a:xfrm>
            <a:off x="457200" y="1604118"/>
            <a:ext cx="10096500" cy="1597513"/>
          </a:xfrm>
        </p:spPr>
        <p:txBody>
          <a:bodyPr/>
          <a:lstStyle/>
          <a:p>
            <a:r>
              <a:rPr lang="en-US" dirty="0"/>
              <a:t>Create engaging discussions</a:t>
            </a:r>
          </a:p>
          <a:p>
            <a:r>
              <a:rPr lang="en-US" dirty="0"/>
              <a:t>Create robust announcements</a:t>
            </a:r>
          </a:p>
          <a:p>
            <a:r>
              <a:rPr lang="en-US" dirty="0"/>
              <a:t>Demonstrate real presence</a:t>
            </a:r>
          </a:p>
        </p:txBody>
      </p:sp>
      <p:sp>
        <p:nvSpPr>
          <p:cNvPr id="4" name="Rectangle 3"/>
          <p:cNvSpPr/>
          <p:nvPr/>
        </p:nvSpPr>
        <p:spPr>
          <a:xfrm>
            <a:off x="11156102" y="753581"/>
            <a:ext cx="886781"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07</a:t>
            </a:r>
          </a:p>
        </p:txBody>
      </p:sp>
      <p:sp>
        <p:nvSpPr>
          <p:cNvPr id="5" name="Rectangle 4"/>
          <p:cNvSpPr/>
          <p:nvPr/>
        </p:nvSpPr>
        <p:spPr>
          <a:xfrm>
            <a:off x="4013859" y="3239030"/>
            <a:ext cx="7932717" cy="2031325"/>
          </a:xfrm>
          <a:prstGeom prst="rect">
            <a:avLst/>
          </a:prstGeom>
        </p:spPr>
        <p:txBody>
          <a:bodyPr wrap="square">
            <a:spAutoFit/>
          </a:bodyPr>
          <a:lstStyle/>
          <a:p>
            <a:r>
              <a:rPr lang="en-US" dirty="0">
                <a:solidFill>
                  <a:schemeClr val="tx2"/>
                </a:solidFill>
              </a:rPr>
              <a:t>Classroom Tips:</a:t>
            </a:r>
          </a:p>
          <a:p>
            <a:pPr marL="285750" indent="-285750">
              <a:buFont typeface="Arial" panose="020B0604020202020204" pitchFamily="34" charset="0"/>
              <a:buChar char="•"/>
            </a:pPr>
            <a:r>
              <a:rPr lang="en-US" dirty="0">
                <a:solidFill>
                  <a:schemeClr val="tx2"/>
                </a:solidFill>
              </a:rPr>
              <a:t>Provide guidance in the announcements to help students be successful and outline what is due for the week.</a:t>
            </a:r>
          </a:p>
          <a:p>
            <a:pPr marL="285750" indent="-285750">
              <a:buFont typeface="Arial" panose="020B0604020202020204" pitchFamily="34" charset="0"/>
              <a:buChar char="•"/>
            </a:pPr>
            <a:r>
              <a:rPr lang="en-US" dirty="0">
                <a:solidFill>
                  <a:schemeClr val="tx2"/>
                </a:solidFill>
              </a:rPr>
              <a:t>Give them a research jumping off point </a:t>
            </a:r>
          </a:p>
          <a:p>
            <a:pPr marL="285750" indent="-285750">
              <a:buFont typeface="Arial" panose="020B0604020202020204" pitchFamily="34" charset="0"/>
              <a:buChar char="•"/>
            </a:pPr>
            <a:r>
              <a:rPr lang="en-US" dirty="0">
                <a:solidFill>
                  <a:schemeClr val="tx2"/>
                </a:solidFill>
              </a:rPr>
              <a:t>Post weekly reminders and announcement such as initial response due, writing tips, week ending, grading complete, and checking in.</a:t>
            </a:r>
          </a:p>
          <a:p>
            <a:pPr marL="285750" indent="-285750">
              <a:buFont typeface="Arial" panose="020B0604020202020204" pitchFamily="34" charset="0"/>
              <a:buChar char="•"/>
            </a:pPr>
            <a:r>
              <a:rPr lang="en-US" dirty="0">
                <a:solidFill>
                  <a:schemeClr val="tx2"/>
                </a:solidFill>
              </a:rPr>
              <a:t>Use email to inspire, encourage, and inform</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3458063"/>
            <a:ext cx="3328554" cy="2421523"/>
          </a:xfrm>
          <a:prstGeom prst="rect">
            <a:avLst/>
          </a:prstGeom>
        </p:spPr>
      </p:pic>
    </p:spTree>
    <p:custDataLst>
      <p:tags r:id="rId1"/>
    </p:custDataLst>
    <p:extLst>
      <p:ext uri="{BB962C8B-B14F-4D97-AF65-F5344CB8AC3E}">
        <p14:creationId xmlns:p14="http://schemas.microsoft.com/office/powerpoint/2010/main" val="9988400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romoting Student Success in an Online Class&amp;quot;&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4 - &amp;quot;Facilitator Introduction- Todd Kane&amp;quot;&quot;/&gt;&lt;property id=&quot;20307&quot; value=&quot;263&quot;/&gt;&lt;/object&gt;&lt;object type=&quot;3&quot; unique_id=&quot;10006&quot;&gt;&lt;property id=&quot;20148&quot; value=&quot;5&quot;/&gt;&lt;property id=&quot;20300&quot; value=&quot;Slide 5 - &amp;quot;Adult online learners present unique challenges and opportunity!&amp;quot;&quot;/&gt;&lt;property id=&quot;20307&quot; value=&quot;259&quot;/&gt;&lt;/object&gt;&lt;object type=&quot;3&quot; unique_id=&quot;10013&quot;&gt;&lt;property id=&quot;20148&quot; value=&quot;5&quot;/&gt;&lt;property id=&quot;20300&quot; value=&quot;Slide 17 - &amp;quot;My Contact Info…&amp;quot;&quot;/&gt;&lt;property id=&quot;20307&quot; value=&quot;265&quot;/&gt;&lt;/object&gt;&lt;object type=&quot;3&quot; unique_id=&quot;10014&quot;&gt;&lt;property id=&quot;20148&quot; value=&quot;5&quot;/&gt;&lt;property id=&quot;20300&quot; value=&quot;Slide 18 - &amp;quot;Promoting Student Success in an Online Class&amp;quot;&quot;/&gt;&lt;property id=&quot;20307&quot; value=&quot;272&quot;/&gt;&lt;/object&gt;&lt;object type=&quot;3&quot; unique_id=&quot;10087&quot;&gt;&lt;property id=&quot;20148&quot; value=&quot;5&quot;/&gt;&lt;property id=&quot;20300&quot; value=&quot;Slide 6 - &amp;quot;Make it Relevant- Welcome to the Real World!&amp;quot;&quot;/&gt;&lt;property id=&quot;20307&quot; value=&quot;273&quot;/&gt;&lt;/object&gt;&lt;object type=&quot;3&quot; unique_id=&quot;10088&quot;&gt;&lt;property id=&quot;20148&quot; value=&quot;5&quot;/&gt;&lt;property id=&quot;20300&quot; value=&quot;Slide 7 - &amp;quot;Demonstrate Your Own Expertise&amp;quot;&quot;/&gt;&lt;property id=&quot;20307&quot; value=&quot;274&quot;/&gt;&lt;/object&gt;&lt;object type=&quot;3&quot; unique_id=&quot;10089&quot;&gt;&lt;property id=&quot;20148&quot; value=&quot;5&quot;/&gt;&lt;property id=&quot;20300&quot; value=&quot;Slide 8 - &amp;quot;Build Rapport &amp;amp; Community&amp;quot;&quot;/&gt;&lt;property id=&quot;20307&quot; value=&quot;275&quot;/&gt;&lt;/object&gt;&lt;object type=&quot;3&quot; unique_id=&quot;10091&quot;&gt;&lt;property id=&quot;20148&quot; value=&quot;5&quot;/&gt;&lt;property id=&quot;20300&quot; value=&quot;Slide 9 - &amp;quot;Engage&amp;quot;&quot;/&gt;&lt;property id=&quot;20307&quot; value=&quot;276&quot;/&gt;&lt;/object&gt;&lt;object type=&quot;3&quot; unique_id=&quot;10093&quot;&gt;&lt;property id=&quot;20148&quot; value=&quot;5&quot;/&gt;&lt;property id=&quot;20300&quot; value=&quot;Slide 11 - &amp;quot;Reward&amp;quot;&quot;/&gt;&lt;property id=&quot;20307&quot; value=&quot;278&quot;/&gt;&lt;/object&gt;&lt;object type=&quot;3&quot; unique_id=&quot;10094&quot;&gt;&lt;property id=&quot;20148&quot; value=&quot;5&quot;/&gt;&lt;property id=&quot;20300&quot; value=&quot;Slide 12 - &amp;quot;Remember the Motivation&amp;quot;&quot;/&gt;&lt;property id=&quot;20307&quot; value=&quot;279&quot;/&gt;&lt;/object&gt;&lt;object type=&quot;3&quot; unique_id=&quot;10095&quot;&gt;&lt;property id=&quot;20148&quot; value=&quot;5&quot;/&gt;&lt;property id=&quot;20300&quot; value=&quot;Slide 13 - &amp;quot;Make it Emotional&amp;quot;&quot;/&gt;&lt;property id=&quot;20307&quot; value=&quot;280&quot;/&gt;&lt;/object&gt;&lt;object type=&quot;3&quot; unique_id=&quot;10397&quot;&gt;&lt;property id=&quot;20148&quot; value=&quot;5&quot;/&gt;&lt;property id=&quot;20300&quot; value=&quot;Slide 15 - &amp;quot;Manage The Class!&amp;quot;&quot;/&gt;&lt;property id=&quot;20307&quot; value=&quot;289&quot;/&gt;&lt;/object&gt;&lt;object type=&quot;3&quot; unique_id=&quot;10398&quot;&gt;&lt;property id=&quot;20148&quot; value=&quot;5&quot;/&gt;&lt;property id=&quot;20300&quot; value=&quot;Slide 10 - &amp;quot;Make Career Connections&amp;quot;&quot;/&gt;&lt;property id=&quot;20307&quot; value=&quot;290&quot;/&gt;&lt;/object&gt;&lt;object type=&quot;3&quot; unique_id=&quot;10399&quot;&gt;&lt;property id=&quot;20148&quot; value=&quot;5&quot;/&gt;&lt;property id=&quot;20300&quot; value=&quot;Slide 14 - &amp;quot;Clarify Expectations and Set the Tone!&amp;quot;&quot;/&gt;&lt;property id=&quot;20307&quot; value=&quot;291&quot;/&gt;&lt;/object&gt;&lt;object type=&quot;3&quot; unique_id=&quot;10400&quot;&gt;&lt;property id=&quot;20148&quot; value=&quot;5&quot;/&gt;&lt;property id=&quot;20300&quot; value=&quot;Slide 16 - &amp;quot;Adult Learners&amp;quot;&quot;/&gt;&lt;property id=&quot;20307&quot; value=&quot;292&quot;/&gt;&lt;/object&gt;&lt;object type=&quot;3&quot; unique_id=&quot;10459&quot;&gt;&lt;property id=&quot;20148&quot; value=&quot;5&quot;/&gt;&lt;property id=&quot;20300&quot; value=&quot;Slide 3&quot;/&gt;&lt;property id=&quot;20307&quot; value=&quot;293&quot;/&gt;&lt;/object&gt;&lt;/object&gt;&lt;object type=&quot;8&quot; unique_id=&quot;10028&quot;&gt;&lt;/object&gt;&lt;/object&gt;&lt;/database&gt;"/>
  <p:tag name="SECTOMILLISECCONVERTED" val="1"/>
  <p:tag name="ARTICULATE_SLIDE_COUNT" val="18"/>
  <p:tag name="ARTICULATE_DESIGN_ID_SLATE" val="rgqr5Xxo"/>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ACC2096-6844-4B95-B463-E84303707E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TM04033929[[fn=Slate]]</Template>
  <TotalTime>0</TotalTime>
  <Words>1176</Words>
  <Application>Microsoft Macintosh PowerPoint</Application>
  <PresentationFormat>Widescreen</PresentationFormat>
  <Paragraphs>176</Paragraphs>
  <Slides>18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Calisto MT</vt:lpstr>
      <vt:lpstr>Wingdings 2</vt:lpstr>
      <vt:lpstr>Slate</vt:lpstr>
      <vt:lpstr>Promoting Student Success in an Online Classroom</vt:lpstr>
      <vt:lpstr>PowerPoint Presentation</vt:lpstr>
      <vt:lpstr>PowerPoint Presentation</vt:lpstr>
      <vt:lpstr>Facilitator Introduction- Todd Kane</vt:lpstr>
      <vt:lpstr>Adult online learners present unique challenges and opportunity!</vt:lpstr>
      <vt:lpstr>Make it Relevant- Welcome to the Real World!</vt:lpstr>
      <vt:lpstr>Demonstrate Your Own Expertise</vt:lpstr>
      <vt:lpstr>Build Rapport &amp; Community</vt:lpstr>
      <vt:lpstr>Engage</vt:lpstr>
      <vt:lpstr>Make Career Connections</vt:lpstr>
      <vt:lpstr>Reward</vt:lpstr>
      <vt:lpstr>Remember the Motivation</vt:lpstr>
      <vt:lpstr>Make it Emotional</vt:lpstr>
      <vt:lpstr>Clarify Expectations and Set the Tone!</vt:lpstr>
      <vt:lpstr>Manage The Class!</vt:lpstr>
      <vt:lpstr>Adult Learners</vt:lpstr>
      <vt:lpstr>My Contact Info…</vt:lpstr>
      <vt:lpstr>Promoting Student Success in an Online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2015-06-15T20:35:28Z</dcterms:created>
  <dcterms:modified xsi:type="dcterms:W3CDTF">2020-03-17T13:58:35Z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TC034606119991</vt:lpwstr>
  </property>
  <property fmtid="{D5CDD505-2E9C-101B-9397-08002B2CF9AE}" pid="3" name="ArticulateGUID">
    <vt:lpwstr>C5FBDEA5-5A0A-4077-854F-68D32CA0E069</vt:lpwstr>
  </property>
  <property fmtid="{D5CDD505-2E9C-101B-9397-08002B2CF9AE}" pid="4" name="ArticulatePath">
    <vt:lpwstr>Clemson Student Success</vt:lpwstr>
  </property>
</Properties>
</file>