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4" r:id="rId3"/>
    <p:sldId id="288" r:id="rId4"/>
    <p:sldId id="311" r:id="rId5"/>
    <p:sldId id="310" r:id="rId6"/>
    <p:sldId id="290" r:id="rId7"/>
    <p:sldId id="312" r:id="rId8"/>
    <p:sldId id="313" r:id="rId9"/>
    <p:sldId id="330" r:id="rId10"/>
    <p:sldId id="289" r:id="rId11"/>
    <p:sldId id="328" r:id="rId12"/>
    <p:sldId id="329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7" r:id="rId25"/>
    <p:sldId id="285" r:id="rId26"/>
  </p:sldIdLst>
  <p:sldSz cx="12188825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599" autoAdjust="0"/>
  </p:normalViewPr>
  <p:slideViewPr>
    <p:cSldViewPr>
      <p:cViewPr varScale="1">
        <p:scale>
          <a:sx n="113" d="100"/>
          <a:sy n="113" d="100"/>
        </p:scale>
        <p:origin x="272" y="17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3/17/20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3/17/20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27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8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02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93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69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13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6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07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7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38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4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1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12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3/17/20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3/17/20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3/17/20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3/17/20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3/17/20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3/17/20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3/17/20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3/17/20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2" y="2694709"/>
            <a:ext cx="9144000" cy="2667000"/>
          </a:xfrm>
        </p:spPr>
        <p:txBody>
          <a:bodyPr/>
          <a:lstStyle/>
          <a:p>
            <a:r>
              <a:rPr lang="en-US" dirty="0"/>
              <a:t>Facilitating Discussions in an Online Classroom: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80F5CD-A392-4A21-8782-B2B6FE13788C}"/>
              </a:ext>
            </a:extLst>
          </p:cNvPr>
          <p:cNvSpPr txBox="1"/>
          <p:nvPr/>
        </p:nvSpPr>
        <p:spPr>
          <a:xfrm>
            <a:off x="1522412" y="4936977"/>
            <a:ext cx="7620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i="1" dirty="0"/>
              <a:t>a practical approach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BB05-9E96-4FD5-897C-B4C69AC9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Facilitator 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16ED1-9100-4ACC-AE29-74C4B8BFB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67640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254C8-B760-4D56-A588-BED387774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769" y="2054075"/>
            <a:ext cx="2057400" cy="27517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D80718-B391-4E68-9CEE-973D94EF8139}"/>
              </a:ext>
            </a:extLst>
          </p:cNvPr>
          <p:cNvSpPr/>
          <p:nvPr/>
        </p:nvSpPr>
        <p:spPr>
          <a:xfrm>
            <a:off x="7161212" y="5343435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Personal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Live in Central Oregon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Enjoy International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Teaching is a passion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320CCC-22D9-4F8C-AAAA-BC391106EC35}"/>
              </a:ext>
            </a:extLst>
          </p:cNvPr>
          <p:cNvSpPr/>
          <p:nvPr/>
        </p:nvSpPr>
        <p:spPr>
          <a:xfrm>
            <a:off x="966951" y="5286106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MBA – Healthcare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ME.d</a:t>
            </a:r>
            <a:r>
              <a:rPr lang="en-US" dirty="0"/>
              <a:t> – Organizational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MSIT – Computer Assurance and Security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3D8672-85D8-4EA4-8FB4-A3AD1A65A5FC}"/>
              </a:ext>
            </a:extLst>
          </p:cNvPr>
          <p:cNvSpPr/>
          <p:nvPr/>
        </p:nvSpPr>
        <p:spPr>
          <a:xfrm>
            <a:off x="992187" y="1981200"/>
            <a:ext cx="6092825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Professional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Served as president and CEO national healthcare recruitment, Human Resources and outsourcing firm 12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 years human resource and healthcare administration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15 years C Suite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Overseen public and private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Employment 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Extensive Training and Development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Online teaching experience since 2009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632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6A124F-02DA-4F47-BF10-913292D9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" y="76200"/>
            <a:ext cx="12038865" cy="6705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03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72154C-A35A-4B80-81D6-A8F1D6681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230"/>
            <a:ext cx="12188825" cy="682103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6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/>
          <a:lstStyle/>
          <a:p>
            <a:r>
              <a:rPr lang="en-US" dirty="0"/>
              <a:t>Common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/>
              <a:t>Creating Engaging Discussions</a:t>
            </a:r>
          </a:p>
          <a:p>
            <a:pPr marL="0" indent="0">
              <a:buNone/>
            </a:pPr>
            <a:r>
              <a:rPr lang="en-US" sz="4000" dirty="0"/>
              <a:t>Building Community</a:t>
            </a:r>
          </a:p>
          <a:p>
            <a:pPr marL="0" indent="0">
              <a:buNone/>
            </a:pPr>
            <a:r>
              <a:rPr lang="en-US" sz="4000" dirty="0"/>
              <a:t>Staying Engaged</a:t>
            </a:r>
          </a:p>
          <a:p>
            <a:pPr marL="0" indent="0">
              <a:buNone/>
            </a:pPr>
            <a:r>
              <a:rPr lang="en-US" sz="4000" dirty="0"/>
              <a:t>Keeping Students Interested</a:t>
            </a:r>
          </a:p>
          <a:p>
            <a:pPr marL="0" indent="0">
              <a:buNone/>
            </a:pPr>
            <a:r>
              <a:rPr lang="en-US" sz="4000" dirty="0"/>
              <a:t>Modeling Expectations</a:t>
            </a:r>
          </a:p>
          <a:p>
            <a:pPr marL="0" indent="0">
              <a:buNone/>
            </a:pPr>
            <a:r>
              <a:rPr lang="en-US" sz="4000" dirty="0"/>
              <a:t>Clarifying Expectations</a:t>
            </a:r>
          </a:p>
          <a:p>
            <a:pPr marL="0" indent="0">
              <a:buNone/>
            </a:pPr>
            <a:r>
              <a:rPr lang="en-US" sz="4000" dirty="0"/>
              <a:t>Hot Button Issues</a:t>
            </a:r>
            <a:endParaRPr lang="en-US" sz="4800" dirty="0"/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66197-98AA-4D6A-ABD9-FA6ED5685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743200"/>
            <a:ext cx="4876800" cy="3569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972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/>
          <a:lstStyle/>
          <a:p>
            <a:r>
              <a:rPr lang="en-US" dirty="0"/>
              <a:t>Todd’s Top Ten	10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Use Technology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600" dirty="0"/>
              <a:t>YouTube</a:t>
            </a:r>
          </a:p>
          <a:p>
            <a:r>
              <a:rPr lang="en-US" sz="3600" dirty="0" err="1"/>
              <a:t>TedTalks</a:t>
            </a:r>
            <a:endParaRPr lang="en-US" sz="3600" dirty="0"/>
          </a:p>
          <a:p>
            <a:r>
              <a:rPr lang="en-US" sz="3600" dirty="0"/>
              <a:t>Khan Academy</a:t>
            </a:r>
          </a:p>
          <a:p>
            <a:r>
              <a:rPr lang="en-US" sz="3600" dirty="0"/>
              <a:t>YOU- Audio and/or Video</a:t>
            </a:r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F8214-46F5-4216-832C-33F68E7319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590800"/>
            <a:ext cx="4876800" cy="3252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42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/>
          <a:lstStyle/>
          <a:p>
            <a:r>
              <a:rPr lang="en-US" dirty="0"/>
              <a:t>Todd’s Top Ten	09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Focus on Learning Objectives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600" dirty="0"/>
              <a:t>Bloom’s Taxonomy</a:t>
            </a:r>
          </a:p>
          <a:p>
            <a:r>
              <a:rPr lang="en-US" sz="3600" dirty="0"/>
              <a:t>Connect to Module Material</a:t>
            </a:r>
          </a:p>
          <a:p>
            <a:r>
              <a:rPr lang="en-US" sz="3600" dirty="0"/>
              <a:t>Explain the big WHY</a:t>
            </a:r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35D33-3006-48B6-98B6-5E9A6AE23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2819400"/>
            <a:ext cx="4038600" cy="358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27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/>
          <a:lstStyle/>
          <a:p>
            <a:r>
              <a:rPr lang="en-US" dirty="0"/>
              <a:t>Todd’s Top Ten	08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Demonstrate Expertise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600" dirty="0"/>
              <a:t>Share real world experience</a:t>
            </a:r>
          </a:p>
          <a:p>
            <a:r>
              <a:rPr lang="en-US" sz="3600" dirty="0"/>
              <a:t>Connect to career</a:t>
            </a:r>
          </a:p>
          <a:p>
            <a:r>
              <a:rPr lang="en-US" sz="3600" dirty="0"/>
              <a:t>Prove you are the expert</a:t>
            </a:r>
          </a:p>
          <a:p>
            <a:endParaRPr lang="en-US" sz="3600" dirty="0"/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836936-42E0-4DF2-8E5D-3248FF113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3642613"/>
            <a:ext cx="4818888" cy="2959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2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/>
          <a:lstStyle/>
          <a:p>
            <a:r>
              <a:rPr lang="en-US" dirty="0"/>
              <a:t>Todd’s Top Ten	07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Frame the Discussion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600" dirty="0"/>
              <a:t>Announcements on expectations</a:t>
            </a:r>
          </a:p>
          <a:p>
            <a:r>
              <a:rPr lang="en-US" sz="3600" dirty="0"/>
              <a:t>Weekly Shout Outs!</a:t>
            </a:r>
          </a:p>
          <a:p>
            <a:r>
              <a:rPr lang="en-US" sz="3600" dirty="0"/>
              <a:t>Announcements as wrap ups</a:t>
            </a:r>
          </a:p>
          <a:p>
            <a:endParaRPr lang="en-US" sz="3600" dirty="0"/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09757-EAEC-4725-AE25-3B23A8467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3563071"/>
            <a:ext cx="4134620" cy="3100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93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/>
          <a:lstStyle/>
          <a:p>
            <a:r>
              <a:rPr lang="en-US" dirty="0"/>
              <a:t>Todd’s Top Ten	06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Model the Expectations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600" dirty="0"/>
              <a:t>Seed the discussion forum</a:t>
            </a:r>
          </a:p>
          <a:p>
            <a:r>
              <a:rPr lang="en-US" sz="3600" dirty="0"/>
              <a:t>Be active and present</a:t>
            </a:r>
          </a:p>
          <a:p>
            <a:r>
              <a:rPr lang="en-US" sz="3600" dirty="0"/>
              <a:t>Quality begets quality</a:t>
            </a:r>
          </a:p>
          <a:p>
            <a:r>
              <a:rPr lang="en-US" sz="3600" dirty="0"/>
              <a:t>Challenge and redirect with respect and inquiry</a:t>
            </a:r>
          </a:p>
          <a:p>
            <a:endParaRPr lang="en-US" sz="3600" dirty="0"/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DF3F3-AC6C-463D-B87F-45168658E2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2" y="1845107"/>
            <a:ext cx="2489200" cy="373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0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/>
          <a:lstStyle/>
          <a:p>
            <a:r>
              <a:rPr lang="en-US" dirty="0"/>
              <a:t>Todd’s Top Ten	05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AAR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600" dirty="0"/>
              <a:t>Ask questions</a:t>
            </a:r>
          </a:p>
          <a:p>
            <a:r>
              <a:rPr lang="en-US" sz="3600" dirty="0"/>
              <a:t>Affirm understanding</a:t>
            </a:r>
          </a:p>
          <a:p>
            <a:r>
              <a:rPr lang="en-US" sz="3600" dirty="0"/>
              <a:t>Redirect</a:t>
            </a:r>
          </a:p>
          <a:p>
            <a:endParaRPr lang="en-US" sz="3600" dirty="0"/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6F12F-F732-406D-BE49-8B4C1283F6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2362200"/>
            <a:ext cx="4876800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1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Discussions  are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Discussions 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Facilitator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Common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Todd’s Top 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Q&amp;A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990000"/>
              </a:solidFill>
            </a:endParaRPr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2757E8-CF4C-472D-A4B5-6746412983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2590800"/>
            <a:ext cx="4876800" cy="3657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4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/>
          <a:lstStyle/>
          <a:p>
            <a:r>
              <a:rPr lang="en-US" dirty="0"/>
              <a:t>Todd’s Top Ten	04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Model Critical Thinking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600" dirty="0"/>
              <a:t>Take the journey with the students</a:t>
            </a:r>
          </a:p>
          <a:p>
            <a:r>
              <a:rPr lang="en-US" sz="3600" dirty="0"/>
              <a:t>Engage</a:t>
            </a:r>
          </a:p>
          <a:p>
            <a:r>
              <a:rPr lang="en-US" sz="3600" dirty="0"/>
              <a:t>Push</a:t>
            </a:r>
          </a:p>
          <a:p>
            <a:endParaRPr lang="en-US" sz="3600" dirty="0"/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0582C-F59F-4E75-94E2-A6A588BF0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2" y="2344684"/>
            <a:ext cx="3463007" cy="36404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9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/>
          <a:lstStyle/>
          <a:p>
            <a:r>
              <a:rPr lang="en-US" dirty="0"/>
              <a:t>Todd’s Top Ten	03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Research Matters- prove it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600" dirty="0"/>
              <a:t>Do research before the class- use it- share it</a:t>
            </a:r>
          </a:p>
          <a:p>
            <a:r>
              <a:rPr lang="en-US" sz="3600" dirty="0"/>
              <a:t>Expect it</a:t>
            </a:r>
          </a:p>
          <a:p>
            <a:r>
              <a:rPr lang="en-US" sz="3600" dirty="0"/>
              <a:t>Push</a:t>
            </a:r>
          </a:p>
          <a:p>
            <a:endParaRPr lang="en-US" sz="3600" dirty="0"/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D0D6F-75C5-4B9E-B3DE-2821952B1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4033838"/>
            <a:ext cx="3733800" cy="2489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72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/>
          <a:lstStyle/>
          <a:p>
            <a:r>
              <a:rPr lang="en-US" dirty="0"/>
              <a:t>Todd’s Top Ten	02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Say something- even when they do not!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600" dirty="0"/>
              <a:t>Participate daily or set the expectation</a:t>
            </a:r>
          </a:p>
          <a:p>
            <a:r>
              <a:rPr lang="en-US" sz="3600" dirty="0"/>
              <a:t>Share resources</a:t>
            </a:r>
          </a:p>
          <a:p>
            <a:r>
              <a:rPr lang="en-US" sz="3600" dirty="0"/>
              <a:t>Current events make the learning- current!</a:t>
            </a:r>
          </a:p>
          <a:p>
            <a:endParaRPr lang="en-US" sz="3600" dirty="0"/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8295B-7809-404D-AF40-3D02E88121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2" y="2108200"/>
            <a:ext cx="1981200" cy="2641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38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/>
          <a:lstStyle/>
          <a:p>
            <a:r>
              <a:rPr lang="en-US" dirty="0"/>
              <a:t>Todd’s Top Ten	01	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Make it personal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3600" dirty="0"/>
              <a:t>Welcome each and every student</a:t>
            </a:r>
          </a:p>
          <a:p>
            <a:r>
              <a:rPr lang="en-US" sz="3600" dirty="0"/>
              <a:t>Call students by name</a:t>
            </a:r>
          </a:p>
          <a:p>
            <a:r>
              <a:rPr lang="en-US" sz="3600" dirty="0"/>
              <a:t>Participate in the conversation and extend it</a:t>
            </a:r>
          </a:p>
          <a:p>
            <a:r>
              <a:rPr lang="en-US" sz="3600" dirty="0"/>
              <a:t>Thank them for their contributions</a:t>
            </a:r>
          </a:p>
          <a:p>
            <a:endParaRPr lang="en-US" sz="3600" dirty="0"/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A3E083-5C12-4C7A-B6A1-2AE4E4635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752600"/>
            <a:ext cx="3816626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26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B8BE7A-7B08-4CF1-9552-4C65DA4EE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75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28600"/>
            <a:ext cx="9143998" cy="1020762"/>
          </a:xfrm>
        </p:spPr>
        <p:txBody>
          <a:bodyPr/>
          <a:lstStyle/>
          <a:p>
            <a:r>
              <a:rPr lang="en-US" dirty="0"/>
              <a:t>How can I help?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8612" y="2362200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Todd Kane</a:t>
            </a:r>
          </a:p>
          <a:p>
            <a:r>
              <a:rPr lang="en-US" sz="3200" b="1" dirty="0"/>
              <a:t>Phone</a:t>
            </a:r>
            <a:r>
              <a:rPr lang="en-US" sz="3200" b="1"/>
              <a:t>: 541.583.0178</a:t>
            </a:r>
            <a:endParaRPr lang="en-US" sz="3200" b="1" dirty="0"/>
          </a:p>
          <a:p>
            <a:r>
              <a:rPr lang="en-US" sz="3200" b="1" dirty="0"/>
              <a:t>Mobile: 505.908.1979</a:t>
            </a:r>
          </a:p>
          <a:p>
            <a:r>
              <a:rPr lang="en-US" sz="3200" b="1" dirty="0"/>
              <a:t>Skype: </a:t>
            </a:r>
            <a:r>
              <a:rPr lang="en-US" sz="3200" b="1" dirty="0" err="1"/>
              <a:t>r.todd.kane</a:t>
            </a:r>
            <a:endParaRPr lang="en-US" sz="3200" b="1" dirty="0"/>
          </a:p>
          <a:p>
            <a:r>
              <a:rPr lang="en-US" sz="3200" b="1" dirty="0"/>
              <a:t>Email: professortoddkane@gmail.com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0" y="5029200"/>
            <a:ext cx="1611055" cy="1611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878037-CEBE-41BF-A73D-F50C5B0F1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677" y="210670"/>
            <a:ext cx="3895412" cy="2608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0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 are opportunity for instructors…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build community and connect with students</a:t>
            </a:r>
          </a:p>
          <a:p>
            <a:r>
              <a:rPr lang="en-US" dirty="0"/>
              <a:t>To share expectations</a:t>
            </a:r>
          </a:p>
          <a:p>
            <a:r>
              <a:rPr lang="en-US" dirty="0"/>
              <a:t>To set the tone</a:t>
            </a:r>
          </a:p>
          <a:p>
            <a:r>
              <a:rPr lang="en-US" dirty="0"/>
              <a:t>To build lasting impressions</a:t>
            </a:r>
          </a:p>
          <a:p>
            <a:r>
              <a:rPr lang="en-US" dirty="0"/>
              <a:t>To demonstrate expertise</a:t>
            </a:r>
          </a:p>
          <a:p>
            <a:r>
              <a:rPr lang="en-US" dirty="0"/>
              <a:t>To model the process of inquiry</a:t>
            </a:r>
          </a:p>
          <a:p>
            <a:r>
              <a:rPr lang="en-US" dirty="0"/>
              <a:t>To teach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27B6F-9465-4145-B00F-5273E349F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4012" y="2895600"/>
            <a:ext cx="4724400" cy="3543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53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 are opportunity for students…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645258" y="1905000"/>
            <a:ext cx="10515602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build community</a:t>
            </a:r>
          </a:p>
          <a:p>
            <a:r>
              <a:rPr lang="en-US" dirty="0"/>
              <a:t>To engage with instructors and peers</a:t>
            </a:r>
          </a:p>
          <a:p>
            <a:r>
              <a:rPr lang="en-US" dirty="0"/>
              <a:t>To build lasting impressions</a:t>
            </a:r>
          </a:p>
          <a:p>
            <a:r>
              <a:rPr lang="en-US" dirty="0"/>
              <a:t>To network</a:t>
            </a:r>
          </a:p>
          <a:p>
            <a:r>
              <a:rPr lang="en-US" dirty="0"/>
              <a:t>To demonstrate understanding and competency</a:t>
            </a:r>
          </a:p>
          <a:p>
            <a:r>
              <a:rPr lang="en-US" dirty="0"/>
              <a:t>To engage in healthy discourse</a:t>
            </a:r>
          </a:p>
          <a:p>
            <a:r>
              <a:rPr lang="en-US" dirty="0"/>
              <a:t>To work in teams</a:t>
            </a:r>
          </a:p>
          <a:p>
            <a:r>
              <a:rPr lang="en-US" dirty="0"/>
              <a:t>To debate</a:t>
            </a:r>
          </a:p>
          <a:p>
            <a:r>
              <a:rPr lang="en-US" dirty="0"/>
              <a:t>To plan</a:t>
            </a:r>
          </a:p>
          <a:p>
            <a:r>
              <a:rPr lang="en-US" dirty="0"/>
              <a:t>To learn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D3D9C-F70A-482B-83E5-3902CA3D3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3800004"/>
            <a:ext cx="3581400" cy="2536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6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 are not (or should not be)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Filler</a:t>
            </a:r>
          </a:p>
          <a:p>
            <a:r>
              <a:rPr lang="en-US" dirty="0"/>
              <a:t>Busy work</a:t>
            </a:r>
          </a:p>
          <a:p>
            <a:r>
              <a:rPr lang="en-US" dirty="0"/>
              <a:t>Insignificant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E298D-D973-4289-87B5-08B5925E4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2743200"/>
            <a:ext cx="4876800" cy="3240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2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Discussions Matter!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Research points to both student satisfaction and knowledge acquisition!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90576-C6C0-4BA1-9188-782731E74D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2919984"/>
            <a:ext cx="4876800" cy="3252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61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Discussions Matter!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dirty="0"/>
              <a:t>Students Enjoy (in descending order):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Online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PowerPoint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Research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E-mail Correspondence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Essays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Viewing Videos/Movies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Blogging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800" dirty="0"/>
              <a:t>Viewing Webinars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B7EB2-36C5-4CE8-95E6-FD30B91DF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3021953"/>
            <a:ext cx="4876800" cy="30601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228600"/>
            <a:ext cx="9143998" cy="1020762"/>
          </a:xfrm>
        </p:spPr>
        <p:txBody>
          <a:bodyPr/>
          <a:lstStyle/>
          <a:p>
            <a:r>
              <a:rPr lang="en-US" dirty="0"/>
              <a:t>Discussions Matter!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752600"/>
            <a:ext cx="9144000" cy="4267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000" dirty="0"/>
              <a:t>Instructors and students clearly indicate that seven activities best helped students retain knowledge: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Online Discussions (85.5%)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Essays (81%)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Research Papers (79.1%)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PowerPoint Presentations (69.1%)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E-Mail Correspondence (62%)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Group Projects (55.3%)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Viewing Videos/Movies (59.1%)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solidFill>
                <a:srgbClr val="990000"/>
              </a:solidFill>
            </a:endParaRPr>
          </a:p>
          <a:p>
            <a:endParaRPr lang="en-US" sz="4800" dirty="0">
              <a:solidFill>
                <a:srgbClr val="990000"/>
              </a:solidFill>
            </a:endParaRPr>
          </a:p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3ADEB-6CD8-4796-9C91-ECB86DDE303B}"/>
              </a:ext>
            </a:extLst>
          </p:cNvPr>
          <p:cNvSpPr txBox="1"/>
          <p:nvPr/>
        </p:nvSpPr>
        <p:spPr>
          <a:xfrm>
            <a:off x="9371012" y="3298956"/>
            <a:ext cx="22098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6600"/>
                </a:solidFill>
              </a:rPr>
              <a:t>Only 6% of students did not believe that discussions aided in knowledge retention.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0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BB21A-5560-4C71-A3BE-514A4B04D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30"/>
            <a:ext cx="12188825" cy="68465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82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UIDATA" val="&lt;database version=&quot;11.0&quot;&gt;&lt;object type=&quot;1&quot; unique_id=&quot;10001&quot;&gt;&lt;object type=&quot;8&quot; unique_id=&quot;10073&quot;&gt;&lt;/object&gt;&lt;object type=&quot;2&quot; unique_id=&quot;10074&quot;&gt;&lt;object type=&quot;3&quot; unique_id=&quot;10075&quot;&gt;&lt;property id=&quot;20148&quot; value=&quot;5&quot;/&gt;&lt;property id=&quot;20300&quot; value=&quot;Slide 1 - &amp;quot;HCA 432&amp;quot;&quot;/&gt;&lt;property id=&quot;20307&quot; value=&quot;256&quot;/&gt;&lt;/object&gt;&lt;object type=&quot;3&quot; unique_id=&quot;10076&quot;&gt;&lt;property id=&quot;20148&quot; value=&quot;5&quot;/&gt;&lt;property id=&quot;20300&quot; value=&quot;Slide 2 - &amp;quot;First Things First&amp;quot;&quot;/&gt;&lt;property id=&quot;20307&quot; value=&quot;257&quot;/&gt;&lt;/object&gt;&lt;object type=&quot;3&quot; unique_id=&quot;10077&quot;&gt;&lt;property id=&quot;20148&quot; value=&quot;5&quot;/&gt;&lt;property id=&quot;20300&quot; value=&quot;Slide 3 - &amp;quot;Week Four – Evaluating the Healthcare System&amp;quot;&quot;/&gt;&lt;property id=&quot;20307&quot; value=&quot;267&quot;/&gt;&lt;/object&gt;&lt;object type=&quot;3&quot; unique_id=&quot;10078&quot;&gt;&lt;property id=&quot;20148&quot; value=&quot;5&quot;/&gt;&lt;property id=&quot;20300&quot; value=&quot;Slide 4 - &amp;quot;Reading Assignment- Chapters 15-18&amp;quot;&quot;/&gt;&lt;property id=&quot;20307&quot; value=&quot;270&quot;/&gt;&lt;/object&gt;&lt;object type=&quot;3&quot; unique_id=&quot;10079&quot;&gt;&lt;property id=&quot;20148&quot; value=&quot;5&quot;/&gt;&lt;property id=&quot;20300&quot; value=&quot;Slide 5 - &amp;quot;Three Things&amp;quot;&quot;/&gt;&lt;property id=&quot;20307&quot; value=&quot;268&quot;/&gt;&lt;/object&gt;&lt;object type=&quot;3&quot; unique_id=&quot;10080&quot;&gt;&lt;property id=&quot;20148&quot; value=&quot;5&quot;/&gt;&lt;property id=&quot;20300&quot; value=&quot;Slide 6 - &amp;quot;Video Fieldtrip &amp;quot;&quot;/&gt;&lt;property id=&quot;20307&quot; value=&quot;269&quot;/&gt;&lt;/object&gt;&lt;object type=&quot;3&quot; unique_id=&quot;10081&quot;&gt;&lt;property id=&quot;20148&quot; value=&quot;5&quot;/&gt;&lt;property id=&quot;20300&quot; value=&quot;Slide 7 - &amp;quot;Discussion Work&amp;quot;&quot;/&gt;&lt;property id=&quot;20307&quot; value=&quot;258&quot;/&gt;&lt;/object&gt;&lt;object type=&quot;3&quot; unique_id=&quot;10089&quot;&gt;&lt;property id=&quot;20148&quot; value=&quot;5&quot;/&gt;&lt;property id=&quot;20300&quot; value=&quot;Slide 8 - &amp;quot;Assessment&amp;quot;&quot;/&gt;&lt;property id=&quot;20307&quot; value=&quot;276&quot;/&gt;&lt;/object&gt;&lt;object type=&quot;3&quot; unique_id=&quot;10090&quot;&gt;&lt;property id=&quot;20148&quot; value=&quot;5&quot;/&gt;&lt;property id=&quot;20300&quot; value=&quot;Slide 9 - &amp;quot;Week Four Assessment– Just the facts ma’am&amp;quot;&quot;/&gt;&lt;property id=&quot;20307&quot; value=&quot;277&quot;/&gt;&lt;/object&gt;&lt;object type=&quot;3&quot; unique_id=&quot;10091&quot;&gt;&lt;property id=&quot;20148&quot; value=&quot;5&quot;/&gt;&lt;property id=&quot;20300&quot; value=&quot;Slide 10 - &amp;quot;Week Four Assessment– Tips &amp;amp; Tricks&amp;quot;&quot;/&gt;&lt;property id=&quot;20302&quot; value=&quot;1&quot;/&gt;&lt;property id=&quot;20307&quot; value=&quot;278&quot;/&gt;&lt;property id=&quot;20509&quot; value=&quot;1&quot;/&gt;&lt;property id=&quot;20510&quot; value=&quot;1&quot;/&gt;&lt;property id=&quot;20511&quot; value=&quot;0&quot;/&gt;&lt;property id=&quot;20512&quot; value=&quot;10000000&quot;/&gt;&lt;property id=&quot;20513&quot; value=&quot;1&quot;/&gt;&lt;property id=&quot;20514&quot; value=&quot;0&quot;/&gt;&lt;property id=&quot;20515&quot; value=&quot;0&quot;/&gt;&lt;property id=&quot;20517&quot; value=&quot;https://www.youtube.com/watch?v=Q1y8c_MZYvE&quot;/&gt;&lt;property id=&quot;20518&quot; value=&quot;Q1y8c_MZYvE&quot;/&gt;&lt;/object&gt;&lt;object type=&quot;3&quot; unique_id=&quot;10092&quot;&gt;&lt;property id=&quot;20148&quot; value=&quot;5&quot;/&gt;&lt;property id=&quot;20300&quot; value=&quot;Slide 11 - &amp;quot;Reasons Students Fail&amp;quot;&quot;/&gt;&lt;property id=&quot;20307&quot; value=&quot;263&quot;/&gt;&lt;/object&gt;&lt;object type=&quot;3&quot; unique_id=&quot;10495&quot;&gt;&lt;property id=&quot;20148&quot; value=&quot;5&quot;/&gt;&lt;property id=&quot;20300&quot; value=&quot;Slide 14 - &amp;quot;Guiding Questions&amp;quot;&quot;/&gt;&lt;property id=&quot;20307&quot; value=&quot;281&quot;/&gt;&lt;/object&gt;&lt;object type=&quot;3&quot; unique_id=&quot;10496&quot;&gt;&lt;property id=&quot;20148&quot; value=&quot;5&quot;/&gt;&lt;property id=&quot;20300&quot; value=&quot;Slide 15 - &amp;quot;Do you follow the late policy? I do!&amp;quot;&quot;/&gt;&lt;property id=&quot;20307&quot; value=&quot;282&quot;/&gt;&lt;/object&gt;&lt;object type=&quot;3&quot; unique_id=&quot;10499&quot;&gt;&lt;property id=&quot;20148&quot; value=&quot;5&quot;/&gt;&lt;property id=&quot;20300&quot; value=&quot;Slide 16 - &amp;quot;How can I help?&amp;quot;&quot;/&gt;&lt;property id=&quot;20307&quot; value=&quot;285&quot;/&gt;&lt;/object&gt;&lt;object type=&quot;3&quot; unique_id=&quot;10500&quot;&gt;&lt;property id=&quot;20148&quot; value=&quot;5&quot;/&gt;&lt;property id=&quot;20300&quot; value=&quot;Slide 12 - &amp;quot;Week Four Assessment– Study Guide&amp;quot;&quot;/&gt;&lt;property id=&quot;20307&quot; value=&quot;286&quot;/&gt;&lt;/object&gt;&lt;object type=&quot;3&quot; unique_id=&quot;10501&quot;&gt;&lt;property id=&quot;20148&quot; value=&quot;5&quot;/&gt;&lt;property id=&quot;20300&quot; value=&quot;Slide 13 - &amp;quot;Final Exam Study Guide&amp;quot;&quot;/&gt;&lt;property id=&quot;20307&quot; value=&quot;287&quot;/&gt;&lt;/object&gt;&lt;/object&gt;&lt;/object&gt;&lt;/database&gt;"/>
  <p:tag name="SECTOMILLISECCONVERTED" val="1"/>
  <p:tag name="ARTICULATE_SLIDE_COUNT" val="2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729</TotalTime>
  <Words>608</Words>
  <Application>Microsoft Macintosh PowerPoint</Application>
  <PresentationFormat>Custom</PresentationFormat>
  <Paragraphs>199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Consolas</vt:lpstr>
      <vt:lpstr>Corbel</vt:lpstr>
      <vt:lpstr>Chalkboard 16x9</vt:lpstr>
      <vt:lpstr>Facilitating Discussions in an Online Classroom: </vt:lpstr>
      <vt:lpstr>Agenda</vt:lpstr>
      <vt:lpstr>Discussions are opportunity for instructors…</vt:lpstr>
      <vt:lpstr>Discussions are opportunity for students…</vt:lpstr>
      <vt:lpstr>Discussions are not (or should not be)</vt:lpstr>
      <vt:lpstr>Discussions Matter!</vt:lpstr>
      <vt:lpstr>Discussions Matter!</vt:lpstr>
      <vt:lpstr>Discussions Matter!</vt:lpstr>
      <vt:lpstr>PowerPoint Presentation</vt:lpstr>
      <vt:lpstr>Facilitator Introduction</vt:lpstr>
      <vt:lpstr>PowerPoint Presentation</vt:lpstr>
      <vt:lpstr>PowerPoint Presentation</vt:lpstr>
      <vt:lpstr>Common Challenges</vt:lpstr>
      <vt:lpstr>Todd’s Top Ten 10    </vt:lpstr>
      <vt:lpstr>Todd’s Top Ten 09    </vt:lpstr>
      <vt:lpstr>Todd’s Top Ten 08    </vt:lpstr>
      <vt:lpstr>Todd’s Top Ten 07    </vt:lpstr>
      <vt:lpstr>Todd’s Top Ten 06    </vt:lpstr>
      <vt:lpstr>Todd’s Top Ten 05    </vt:lpstr>
      <vt:lpstr>Todd’s Top Ten 04    </vt:lpstr>
      <vt:lpstr>Todd’s Top Ten 03    </vt:lpstr>
      <vt:lpstr>Todd’s Top Ten 02    </vt:lpstr>
      <vt:lpstr>Todd’s Top Ten 01    </vt:lpstr>
      <vt:lpstr>PowerPoint Presentation</vt:lpstr>
      <vt:lpstr>How can I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HCA 432</dc:title>
  <dc:creator>Todd</dc:creator>
  <cp:lastModifiedBy>Carly Dannenmueller</cp:lastModifiedBy>
  <cp:revision>62</cp:revision>
  <dcterms:created xsi:type="dcterms:W3CDTF">2017-10-15T05:00:31Z</dcterms:created>
  <dcterms:modified xsi:type="dcterms:W3CDTF">2020-03-17T13:58:18Z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82D50298-FBC3-4938-AE73-D25A387E4A3F</vt:lpwstr>
  </property>
  <property fmtid="{D5CDD505-2E9C-101B-9397-08002B2CF9AE}" pid="3" name="ArticulatePath">
    <vt:lpwstr>Week One_Rev_November_2017</vt:lpwstr>
  </property>
</Properties>
</file>